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7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81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76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6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49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3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88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9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21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AD289-7875-47F2-9ADE-A3C33A9A049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F2DCA-CE65-47EE-9DF0-88F44AA50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9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Рейтинги и </a:t>
            </a:r>
            <a:br>
              <a:rPr lang="ru-RU" dirty="0" smtClean="0"/>
            </a:br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19 декабря 2018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75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количество читальных залов в библиотеке;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экземпляров литературы в фондах библиотеки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единиц хранения в музее; </a:t>
            </a:r>
            <a:endParaRPr lang="ru-RU" dirty="0" smtClean="0"/>
          </a:p>
          <a:p>
            <a:r>
              <a:rPr lang="ru-RU" dirty="0" smtClean="0"/>
              <a:t>объём </a:t>
            </a:r>
            <a:r>
              <a:rPr lang="ru-RU" dirty="0"/>
              <a:t>финансирования научных исследований за прошедший календарный год; </a:t>
            </a:r>
            <a:endParaRPr lang="ru-RU" dirty="0" smtClean="0"/>
          </a:p>
          <a:p>
            <a:r>
              <a:rPr lang="ru-RU" dirty="0" smtClean="0"/>
              <a:t>доля </a:t>
            </a:r>
            <a:r>
              <a:rPr lang="ru-RU" dirty="0"/>
              <a:t>финансирования научных исследований из средств федерального бюджета; </a:t>
            </a:r>
            <a:endParaRPr lang="ru-RU" dirty="0" smtClean="0"/>
          </a:p>
          <a:p>
            <a:r>
              <a:rPr lang="ru-RU" dirty="0" smtClean="0"/>
              <a:t>доля </a:t>
            </a:r>
            <a:r>
              <a:rPr lang="ru-RU" dirty="0"/>
              <a:t>финансирования научных исследований из средств организаций предпринимательского сектора; </a:t>
            </a:r>
            <a:endParaRPr lang="ru-RU" dirty="0" smtClean="0"/>
          </a:p>
          <a:p>
            <a:r>
              <a:rPr lang="ru-RU" dirty="0" smtClean="0"/>
              <a:t>доля </a:t>
            </a:r>
            <a:r>
              <a:rPr lang="ru-RU" dirty="0"/>
              <a:t>финансирования научных исследований из средств фондов поддержки научной, научно-технической и инновационной деятельности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доля </a:t>
            </a:r>
            <a:r>
              <a:rPr lang="ru-RU" dirty="0"/>
              <a:t>финансирования научных исследований из средств иных организаций государственного сектора; </a:t>
            </a:r>
            <a:endParaRPr lang="ru-RU" dirty="0" smtClean="0"/>
          </a:p>
          <a:p>
            <a:r>
              <a:rPr lang="ru-RU" dirty="0" smtClean="0"/>
              <a:t>доля </a:t>
            </a:r>
            <a:r>
              <a:rPr lang="ru-RU" dirty="0"/>
              <a:t>финансирования научных исследований из прочих средств; </a:t>
            </a:r>
            <a:endParaRPr lang="ru-RU" dirty="0" smtClean="0"/>
          </a:p>
          <a:p>
            <a:r>
              <a:rPr lang="ru-RU" dirty="0" smtClean="0"/>
              <a:t>объём </a:t>
            </a:r>
            <a:r>
              <a:rPr lang="ru-RU" dirty="0"/>
              <a:t>НИОКР в расчёте на одного научно-педагогического работника вуза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число </a:t>
            </a:r>
            <a:r>
              <a:rPr lang="ru-RU" dirty="0"/>
              <a:t>публикаций, индексируемых в системе </a:t>
            </a:r>
            <a:r>
              <a:rPr lang="en-US" dirty="0"/>
              <a:t>Web of Science</a:t>
            </a:r>
            <a:r>
              <a:rPr lang="ru-RU" dirty="0"/>
              <a:t>, в расчёте на 100 научно-педагогических работников вуза;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71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количество иностранных студентов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иностранных студентов, обучающихся за счёт средств федерального бюджета; </a:t>
            </a:r>
            <a:endParaRPr lang="ru-RU" dirty="0" smtClean="0"/>
          </a:p>
          <a:p>
            <a:r>
              <a:rPr lang="ru-RU" dirty="0" smtClean="0"/>
              <a:t>доля </a:t>
            </a:r>
            <a:r>
              <a:rPr lang="ru-RU" dirty="0"/>
              <a:t>иностранных студентов в общей численности студентов;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иностранных граждан, обучающихся в вузе в рамках квоты Правительства Российской Федерации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иностранных аспирантов.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91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Университетские рейтинги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Международный рейтинг университетов </a:t>
            </a:r>
            <a:r>
              <a:rPr lang="en-US" dirty="0" smtClean="0"/>
              <a:t>(</a:t>
            </a:r>
            <a:r>
              <a:rPr lang="ru-RU" dirty="0" smtClean="0"/>
              <a:t>по версии </a:t>
            </a:r>
            <a:r>
              <a:rPr lang="en-US" dirty="0" smtClean="0"/>
              <a:t>QS)</a:t>
            </a:r>
          </a:p>
          <a:p>
            <a:r>
              <a:rPr lang="ru-RU" dirty="0" smtClean="0"/>
              <a:t>Международный рейтинг университетов </a:t>
            </a:r>
            <a:r>
              <a:rPr lang="en-US" dirty="0" smtClean="0"/>
              <a:t>(</a:t>
            </a:r>
            <a:r>
              <a:rPr lang="ru-RU" dirty="0" smtClean="0"/>
              <a:t>по версии </a:t>
            </a:r>
            <a:r>
              <a:rPr lang="en-US" dirty="0" smtClean="0"/>
              <a:t>Times Higher Education)</a:t>
            </a:r>
            <a:endParaRPr lang="ru-RU" dirty="0" smtClean="0"/>
          </a:p>
          <a:p>
            <a:r>
              <a:rPr lang="ru-RU" dirty="0" smtClean="0"/>
              <a:t>Международный рейтинг университетов </a:t>
            </a:r>
            <a:r>
              <a:rPr lang="en-US" dirty="0" smtClean="0"/>
              <a:t>(</a:t>
            </a:r>
            <a:r>
              <a:rPr lang="ru-RU" dirty="0" smtClean="0"/>
              <a:t>по версии </a:t>
            </a:r>
            <a:r>
              <a:rPr lang="en-US" dirty="0" smtClean="0"/>
              <a:t>U.S. News Best Global Universities)</a:t>
            </a:r>
            <a:endParaRPr lang="ru-RU" dirty="0" smtClean="0"/>
          </a:p>
          <a:p>
            <a:r>
              <a:rPr lang="ru-RU" dirty="0" smtClean="0"/>
              <a:t>Международный рейтинг университетов </a:t>
            </a:r>
            <a:r>
              <a:rPr lang="en-US" dirty="0" smtClean="0"/>
              <a:t>(</a:t>
            </a:r>
            <a:r>
              <a:rPr lang="ru-RU" dirty="0" smtClean="0"/>
              <a:t>по версии </a:t>
            </a:r>
            <a:r>
              <a:rPr lang="en-US" dirty="0" smtClean="0"/>
              <a:t>Academic Ranking European Standards)</a:t>
            </a:r>
            <a:endParaRPr lang="ru-RU" dirty="0" smtClean="0"/>
          </a:p>
          <a:p>
            <a:r>
              <a:rPr lang="ru-RU" dirty="0" smtClean="0"/>
              <a:t>Международный рейтинг университетов </a:t>
            </a:r>
            <a:r>
              <a:rPr lang="en-US" dirty="0" smtClean="0"/>
              <a:t>(</a:t>
            </a:r>
            <a:r>
              <a:rPr lang="ru-RU" dirty="0" smtClean="0"/>
              <a:t>по версии </a:t>
            </a:r>
            <a:r>
              <a:rPr lang="en-US" dirty="0" smtClean="0"/>
              <a:t>The Academic Ranking of World Universities)</a:t>
            </a:r>
            <a:endParaRPr lang="ru-RU" dirty="0" smtClean="0"/>
          </a:p>
          <a:p>
            <a:r>
              <a:rPr lang="ru-RU" dirty="0" smtClean="0"/>
              <a:t>Международные предметные рейтинги (по версии </a:t>
            </a:r>
            <a:r>
              <a:rPr lang="en-US" dirty="0" smtClean="0"/>
              <a:t>Round University Ranking)</a:t>
            </a:r>
            <a:endParaRPr lang="ru-RU" dirty="0" smtClean="0"/>
          </a:p>
          <a:p>
            <a:r>
              <a:rPr lang="ru-RU" dirty="0" smtClean="0"/>
              <a:t>Национальный рейтинг университетов России (по версии «Эксперт РА»)</a:t>
            </a:r>
          </a:p>
          <a:p>
            <a:r>
              <a:rPr lang="ru-RU" dirty="0" smtClean="0"/>
              <a:t>Национальный рейтинг университетов России (по версии «Интерфакс»)</a:t>
            </a:r>
          </a:p>
          <a:p>
            <a:r>
              <a:rPr lang="ru-RU" dirty="0" smtClean="0"/>
              <a:t>Национальный рейтинг «Три миссии университета»</a:t>
            </a:r>
          </a:p>
          <a:p>
            <a:r>
              <a:rPr lang="ru-RU" dirty="0" smtClean="0"/>
              <a:t>Национальный рейтинг востребованности университетов со стороны российской экономики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34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Результат </a:t>
            </a:r>
            <a:r>
              <a:rPr lang="ru-RU" dirty="0"/>
              <a:t>мониторинга эффективности деятельности вуза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обучающихся;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обучающихся по очной форме;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обучающихся по заочной форме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очных студентов, обучающихся по программам </a:t>
            </a:r>
            <a:r>
              <a:rPr lang="ru-RU" dirty="0" err="1"/>
              <a:t>бакалавриата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очных студентов, обучающихся по программам </a:t>
            </a:r>
            <a:r>
              <a:rPr lang="ru-RU" dirty="0" err="1" smtClean="0"/>
              <a:t>специалитета</a:t>
            </a:r>
            <a:r>
              <a:rPr lang="en-US" dirty="0" smtClean="0"/>
              <a:t>;</a:t>
            </a:r>
          </a:p>
          <a:p>
            <a:r>
              <a:rPr lang="ru-RU" dirty="0"/>
              <a:t>количество очных студентов, обучающихся по программам </a:t>
            </a:r>
            <a:r>
              <a:rPr lang="ru-RU" dirty="0" smtClean="0"/>
              <a:t>магистратуры</a:t>
            </a:r>
            <a:r>
              <a:rPr lang="en-US" dirty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74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количество очных студентов, обучающихся за счёт средств федерального бюджета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аспирантов;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очных аспирантов; </a:t>
            </a:r>
            <a:endParaRPr lang="ru-RU" dirty="0" smtClean="0"/>
          </a:p>
          <a:p>
            <a:r>
              <a:rPr lang="ru-RU" dirty="0" smtClean="0"/>
              <a:t>размер </a:t>
            </a:r>
            <a:r>
              <a:rPr lang="ru-RU" dirty="0"/>
              <a:t>государственной академической стипендии для студентов; </a:t>
            </a:r>
            <a:endParaRPr lang="ru-RU" dirty="0" smtClean="0"/>
          </a:p>
          <a:p>
            <a:r>
              <a:rPr lang="ru-RU" dirty="0" smtClean="0"/>
              <a:t>размер </a:t>
            </a:r>
            <a:r>
              <a:rPr lang="ru-RU" dirty="0"/>
              <a:t>государственной академической стипендии для студентов, обучающихся на «хорошо» и «отлично»; </a:t>
            </a:r>
            <a:endParaRPr lang="ru-RU" dirty="0" smtClean="0"/>
          </a:p>
          <a:p>
            <a:r>
              <a:rPr lang="ru-RU" dirty="0" smtClean="0"/>
              <a:t>размер </a:t>
            </a:r>
            <a:r>
              <a:rPr lang="ru-RU" dirty="0"/>
              <a:t>государственной академической стипендии для студентов, обучающихся на «отлично»; </a:t>
            </a:r>
            <a:endParaRPr lang="ru-RU" dirty="0" smtClean="0"/>
          </a:p>
          <a:p>
            <a:r>
              <a:rPr lang="ru-RU" dirty="0" smtClean="0"/>
              <a:t>средний </a:t>
            </a:r>
            <a:r>
              <a:rPr lang="ru-RU" dirty="0"/>
              <a:t>размер государственной социальной стипендии;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273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количество студентов, являющихся стипендиатами Президента Российской Федерации;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студентов, являющихся стипендиатами Правительства Российской Федерации; </a:t>
            </a:r>
            <a:endParaRPr lang="ru-RU" dirty="0" smtClean="0"/>
          </a:p>
          <a:p>
            <a:r>
              <a:rPr lang="ru-RU" dirty="0" smtClean="0"/>
              <a:t>процент </a:t>
            </a:r>
            <a:r>
              <a:rPr lang="ru-RU" dirty="0"/>
              <a:t>трудоустроенных выпускников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работающих в вузе;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административно-управленческого персонала;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профессорско-преподавательского состава (ППС);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9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количество научных работников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иных работников вуза;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докторов наук из числа ППС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кандидатов наук из числа ППС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докторов наук из числа научных работников;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кандидатов наук из числа научных работников;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92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среднемесячная заработная плата преподавателей в текущем календарном году; </a:t>
            </a:r>
            <a:endParaRPr lang="ru-RU" dirty="0" smtClean="0"/>
          </a:p>
          <a:p>
            <a:r>
              <a:rPr lang="ru-RU" dirty="0" smtClean="0"/>
              <a:t>среднемесячная </a:t>
            </a:r>
            <a:r>
              <a:rPr lang="ru-RU" dirty="0"/>
              <a:t>заработная плата преподавателей за прошедший календарный год; </a:t>
            </a:r>
            <a:endParaRPr lang="ru-RU" dirty="0" smtClean="0"/>
          </a:p>
          <a:p>
            <a:r>
              <a:rPr lang="ru-RU" dirty="0" smtClean="0"/>
              <a:t>площадь </a:t>
            </a:r>
            <a:r>
              <a:rPr lang="ru-RU" dirty="0"/>
              <a:t>всех зданий вуза; </a:t>
            </a:r>
            <a:endParaRPr lang="ru-RU" dirty="0" smtClean="0"/>
          </a:p>
          <a:p>
            <a:r>
              <a:rPr lang="ru-RU" dirty="0" smtClean="0"/>
              <a:t>площадь </a:t>
            </a:r>
            <a:r>
              <a:rPr lang="ru-RU" dirty="0"/>
              <a:t>учебно-лабораторных зданий; </a:t>
            </a:r>
            <a:endParaRPr lang="ru-RU" dirty="0" smtClean="0"/>
          </a:p>
          <a:p>
            <a:r>
              <a:rPr lang="ru-RU" dirty="0" smtClean="0"/>
              <a:t>площадь </a:t>
            </a:r>
            <a:r>
              <a:rPr lang="ru-RU" dirty="0"/>
              <a:t>зданий для занятий спортом обучающихся; </a:t>
            </a:r>
            <a:endParaRPr lang="ru-RU" dirty="0" smtClean="0"/>
          </a:p>
          <a:p>
            <a:r>
              <a:rPr lang="ru-RU" dirty="0" smtClean="0"/>
              <a:t>площадь </a:t>
            </a:r>
            <a:r>
              <a:rPr lang="ru-RU" dirty="0"/>
              <a:t>прочих зданий;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36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количество общежитий; </a:t>
            </a:r>
            <a:endParaRPr lang="ru-RU" dirty="0" smtClean="0"/>
          </a:p>
          <a:p>
            <a:r>
              <a:rPr lang="ru-RU" dirty="0" smtClean="0"/>
              <a:t>площадь </a:t>
            </a:r>
            <a:r>
              <a:rPr lang="ru-RU" dirty="0"/>
              <a:t>общежитий; </a:t>
            </a:r>
            <a:endParaRPr lang="ru-RU" dirty="0" smtClean="0"/>
          </a:p>
          <a:p>
            <a:r>
              <a:rPr lang="ru-RU" dirty="0" smtClean="0"/>
              <a:t>жилая </a:t>
            </a:r>
            <a:r>
              <a:rPr lang="ru-RU" dirty="0"/>
              <a:t>площадь общежитий; </a:t>
            </a:r>
            <a:endParaRPr lang="ru-RU" dirty="0" smtClean="0"/>
          </a:p>
          <a:p>
            <a:r>
              <a:rPr lang="ru-RU" dirty="0" smtClean="0"/>
              <a:t>средний </a:t>
            </a:r>
            <a:r>
              <a:rPr lang="ru-RU" dirty="0"/>
              <a:t>размер ежемесячной платы за место в общежитии для студентов-бюджетников; </a:t>
            </a:r>
            <a:endParaRPr lang="ru-RU" dirty="0" smtClean="0"/>
          </a:p>
          <a:p>
            <a:r>
              <a:rPr lang="ru-RU" dirty="0" smtClean="0"/>
              <a:t>средний </a:t>
            </a:r>
            <a:r>
              <a:rPr lang="ru-RU" dirty="0"/>
              <a:t>размер ежемесячной платы за место в общежитии для студентов-контрактников;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5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деятельности российских университетов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вместимость базы отдыха;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факультетов;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кафедр;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научно-исследовательских лабораторий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укрупнённых групп специальностей и направлений подготовки;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дополнительных профессиональных программ;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образовательных программ </a:t>
            </a:r>
            <a:r>
              <a:rPr lang="ru-RU" dirty="0" err="1"/>
              <a:t>бакалавриата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образовательных программ магистратуры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образовательных программ </a:t>
            </a:r>
            <a:r>
              <a:rPr lang="ru-RU" dirty="0" err="1"/>
              <a:t>специалитета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образовательных программ подготовки научно-педагогических кадров в аспирантуре;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252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599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Рейтинги и  показатели деятельности российских университетов</vt:lpstr>
      <vt:lpstr>Университетские рейтинги</vt:lpstr>
      <vt:lpstr>Показатели деятельности российских университетов</vt:lpstr>
      <vt:lpstr>Показатели деятельности российских университетов</vt:lpstr>
      <vt:lpstr>Показатели деятельности российских университетов</vt:lpstr>
      <vt:lpstr>Показатели деятельности российских университетов</vt:lpstr>
      <vt:lpstr>Показатели деятельности российских университетов</vt:lpstr>
      <vt:lpstr>Показатели деятельности российских университетов</vt:lpstr>
      <vt:lpstr>Показатели деятельности российских университетов</vt:lpstr>
      <vt:lpstr>Показатели деятельности российских университетов</vt:lpstr>
      <vt:lpstr>Показатели деятельности российских университетов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Рейтинги и  показатели деятельности российских университетов</dc:title>
  <dc:creator>Ректор</dc:creator>
  <cp:lastModifiedBy>Ректор</cp:lastModifiedBy>
  <cp:revision>20</cp:revision>
  <cp:lastPrinted>2018-12-18T05:34:36Z</cp:lastPrinted>
  <dcterms:created xsi:type="dcterms:W3CDTF">2018-12-17T12:50:05Z</dcterms:created>
  <dcterms:modified xsi:type="dcterms:W3CDTF">2018-12-18T06:13:07Z</dcterms:modified>
</cp:coreProperties>
</file>