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5" r:id="rId4"/>
    <p:sldId id="267" r:id="rId5"/>
    <p:sldId id="259" r:id="rId6"/>
    <p:sldId id="260" r:id="rId7"/>
    <p:sldId id="261" r:id="rId8"/>
    <p:sldId id="262" r:id="rId9"/>
    <p:sldId id="263" r:id="rId10"/>
    <p:sldId id="264" r:id="rId11"/>
  </p:sldIdLst>
  <p:sldSz cx="5854700" cy="3276600"/>
  <p:notesSz cx="5854700" cy="32766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60" autoAdjust="0"/>
  </p:normalViewPr>
  <p:slideViewPr>
    <p:cSldViewPr>
      <p:cViewPr varScale="1">
        <p:scale>
          <a:sx n="217" d="100"/>
          <a:sy n="217" d="100"/>
        </p:scale>
        <p:origin x="810" y="1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536825" cy="1635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316288" y="0"/>
            <a:ext cx="2536825" cy="1635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F73E3-B9C0-42F7-8E9B-C2CEF8F98E2D}" type="datetimeFigureOut">
              <a:rPr lang="ru-RU" smtClean="0"/>
              <a:t>06.07.2022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38338" y="409575"/>
            <a:ext cx="1978025" cy="1106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85788" y="1576388"/>
            <a:ext cx="4683125" cy="1290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113088"/>
            <a:ext cx="25368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316288" y="3113088"/>
            <a:ext cx="25368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FBBE3-FAAB-45E5-928D-19CF7EB5C9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41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9102" y="1015746"/>
            <a:ext cx="4976495" cy="6880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78205" y="1834896"/>
            <a:ext cx="4098290" cy="819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829993" y="12"/>
            <a:ext cx="4023995" cy="149860"/>
          </a:xfrm>
          <a:custGeom>
            <a:avLst/>
            <a:gdLst/>
            <a:ahLst/>
            <a:cxnLst/>
            <a:rect l="l" t="t" r="r" b="b"/>
            <a:pathLst>
              <a:path w="4023995" h="149860">
                <a:moveTo>
                  <a:pt x="4023588" y="0"/>
                </a:moveTo>
                <a:lnTo>
                  <a:pt x="3564636" y="0"/>
                </a:lnTo>
                <a:lnTo>
                  <a:pt x="979703" y="0"/>
                </a:lnTo>
                <a:lnTo>
                  <a:pt x="66713" y="0"/>
                </a:lnTo>
                <a:lnTo>
                  <a:pt x="3581" y="109740"/>
                </a:lnTo>
                <a:lnTo>
                  <a:pt x="0" y="123431"/>
                </a:lnTo>
                <a:lnTo>
                  <a:pt x="3606" y="136283"/>
                </a:lnTo>
                <a:lnTo>
                  <a:pt x="12954" y="145821"/>
                </a:lnTo>
                <a:lnTo>
                  <a:pt x="26593" y="149542"/>
                </a:lnTo>
                <a:lnTo>
                  <a:pt x="939584" y="149542"/>
                </a:lnTo>
                <a:lnTo>
                  <a:pt x="3604768" y="149542"/>
                </a:lnTo>
                <a:lnTo>
                  <a:pt x="4023588" y="149542"/>
                </a:lnTo>
                <a:lnTo>
                  <a:pt x="4023588" y="0"/>
                </a:lnTo>
                <a:close/>
              </a:path>
            </a:pathLst>
          </a:custGeom>
          <a:solidFill>
            <a:srgbClr val="59B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376170" cy="341630"/>
          </a:xfrm>
          <a:custGeom>
            <a:avLst/>
            <a:gdLst/>
            <a:ahLst/>
            <a:cxnLst/>
            <a:rect l="l" t="t" r="r" b="b"/>
            <a:pathLst>
              <a:path w="2376170" h="341630">
                <a:moveTo>
                  <a:pt x="2198828" y="0"/>
                </a:moveTo>
                <a:lnTo>
                  <a:pt x="0" y="0"/>
                </a:lnTo>
                <a:lnTo>
                  <a:pt x="0" y="341611"/>
                </a:lnTo>
                <a:lnTo>
                  <a:pt x="2349431" y="341611"/>
                </a:lnTo>
                <a:lnTo>
                  <a:pt x="2363074" y="337881"/>
                </a:lnTo>
                <a:lnTo>
                  <a:pt x="2372415" y="328349"/>
                </a:lnTo>
                <a:lnTo>
                  <a:pt x="2376016" y="315497"/>
                </a:lnTo>
                <a:lnTo>
                  <a:pt x="2372443" y="301809"/>
                </a:lnTo>
                <a:lnTo>
                  <a:pt x="2198828" y="0"/>
                </a:lnTo>
                <a:close/>
              </a:path>
            </a:pathLst>
          </a:custGeom>
          <a:solidFill>
            <a:srgbClr val="EA54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55A4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85B5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55A4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3567" y="1026798"/>
            <a:ext cx="2632710" cy="1890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rgbClr val="0055A4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271554" y="1027927"/>
            <a:ext cx="2300604" cy="2002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rgbClr val="0055A4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5854065" cy="3276600"/>
          </a:xfrm>
          <a:custGeom>
            <a:avLst/>
            <a:gdLst/>
            <a:ahLst/>
            <a:cxnLst/>
            <a:rect l="l" t="t" r="r" b="b"/>
            <a:pathLst>
              <a:path w="5854065" h="3276600">
                <a:moveTo>
                  <a:pt x="5853595" y="0"/>
                </a:moveTo>
                <a:lnTo>
                  <a:pt x="0" y="0"/>
                </a:lnTo>
                <a:lnTo>
                  <a:pt x="0" y="3276003"/>
                </a:lnTo>
                <a:lnTo>
                  <a:pt x="5853595" y="3276003"/>
                </a:lnTo>
                <a:lnTo>
                  <a:pt x="5853595" y="0"/>
                </a:lnTo>
                <a:close/>
              </a:path>
            </a:pathLst>
          </a:custGeom>
          <a:solidFill>
            <a:srgbClr val="0055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55A4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829993" y="12"/>
            <a:ext cx="4023995" cy="149860"/>
          </a:xfrm>
          <a:custGeom>
            <a:avLst/>
            <a:gdLst/>
            <a:ahLst/>
            <a:cxnLst/>
            <a:rect l="l" t="t" r="r" b="b"/>
            <a:pathLst>
              <a:path w="4023995" h="149860">
                <a:moveTo>
                  <a:pt x="4023588" y="0"/>
                </a:moveTo>
                <a:lnTo>
                  <a:pt x="3564636" y="0"/>
                </a:lnTo>
                <a:lnTo>
                  <a:pt x="979703" y="0"/>
                </a:lnTo>
                <a:lnTo>
                  <a:pt x="66713" y="0"/>
                </a:lnTo>
                <a:lnTo>
                  <a:pt x="3581" y="109740"/>
                </a:lnTo>
                <a:lnTo>
                  <a:pt x="0" y="123431"/>
                </a:lnTo>
                <a:lnTo>
                  <a:pt x="3606" y="136283"/>
                </a:lnTo>
                <a:lnTo>
                  <a:pt x="12954" y="145821"/>
                </a:lnTo>
                <a:lnTo>
                  <a:pt x="26593" y="149542"/>
                </a:lnTo>
                <a:lnTo>
                  <a:pt x="939584" y="149542"/>
                </a:lnTo>
                <a:lnTo>
                  <a:pt x="3604768" y="149542"/>
                </a:lnTo>
                <a:lnTo>
                  <a:pt x="4023588" y="149542"/>
                </a:lnTo>
                <a:lnTo>
                  <a:pt x="4023588" y="0"/>
                </a:lnTo>
                <a:close/>
              </a:path>
            </a:pathLst>
          </a:custGeom>
          <a:solidFill>
            <a:srgbClr val="59B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376170" cy="341630"/>
          </a:xfrm>
          <a:custGeom>
            <a:avLst/>
            <a:gdLst/>
            <a:ahLst/>
            <a:cxnLst/>
            <a:rect l="l" t="t" r="r" b="b"/>
            <a:pathLst>
              <a:path w="2376170" h="341630">
                <a:moveTo>
                  <a:pt x="2198828" y="0"/>
                </a:moveTo>
                <a:lnTo>
                  <a:pt x="0" y="0"/>
                </a:lnTo>
                <a:lnTo>
                  <a:pt x="0" y="341611"/>
                </a:lnTo>
                <a:lnTo>
                  <a:pt x="2349431" y="341611"/>
                </a:lnTo>
                <a:lnTo>
                  <a:pt x="2363074" y="337881"/>
                </a:lnTo>
                <a:lnTo>
                  <a:pt x="2372415" y="328349"/>
                </a:lnTo>
                <a:lnTo>
                  <a:pt x="2376016" y="315497"/>
                </a:lnTo>
                <a:lnTo>
                  <a:pt x="2372443" y="301809"/>
                </a:lnTo>
                <a:lnTo>
                  <a:pt x="2198828" y="0"/>
                </a:lnTo>
                <a:close/>
              </a:path>
            </a:pathLst>
          </a:custGeom>
          <a:solidFill>
            <a:srgbClr val="EA54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3176758"/>
            <a:ext cx="3500120" cy="99695"/>
          </a:xfrm>
          <a:custGeom>
            <a:avLst/>
            <a:gdLst/>
            <a:ahLst/>
            <a:cxnLst/>
            <a:rect l="l" t="t" r="r" b="b"/>
            <a:pathLst>
              <a:path w="3500120" h="99695">
                <a:moveTo>
                  <a:pt x="3472920" y="0"/>
                </a:moveTo>
                <a:lnTo>
                  <a:pt x="0" y="0"/>
                </a:lnTo>
                <a:lnTo>
                  <a:pt x="0" y="99244"/>
                </a:lnTo>
                <a:lnTo>
                  <a:pt x="3461738" y="99244"/>
                </a:lnTo>
                <a:lnTo>
                  <a:pt x="3495932" y="39801"/>
                </a:lnTo>
                <a:lnTo>
                  <a:pt x="3499505" y="26113"/>
                </a:lnTo>
                <a:lnTo>
                  <a:pt x="3495904" y="13261"/>
                </a:lnTo>
                <a:lnTo>
                  <a:pt x="3486563" y="3729"/>
                </a:lnTo>
                <a:lnTo>
                  <a:pt x="3472920" y="0"/>
                </a:lnTo>
                <a:close/>
              </a:path>
            </a:pathLst>
          </a:custGeom>
          <a:solidFill>
            <a:srgbClr val="58B6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751796" y="3097928"/>
            <a:ext cx="3101975" cy="178435"/>
          </a:xfrm>
          <a:custGeom>
            <a:avLst/>
            <a:gdLst/>
            <a:ahLst/>
            <a:cxnLst/>
            <a:rect l="l" t="t" r="r" b="b"/>
            <a:pathLst>
              <a:path w="3101975" h="178435">
                <a:moveTo>
                  <a:pt x="3101798" y="0"/>
                </a:moveTo>
                <a:lnTo>
                  <a:pt x="26585" y="0"/>
                </a:lnTo>
                <a:lnTo>
                  <a:pt x="12942" y="3729"/>
                </a:lnTo>
                <a:lnTo>
                  <a:pt x="3601" y="13261"/>
                </a:lnTo>
                <a:lnTo>
                  <a:pt x="0" y="26113"/>
                </a:lnTo>
                <a:lnTo>
                  <a:pt x="3573" y="39801"/>
                </a:lnTo>
                <a:lnTo>
                  <a:pt x="83114" y="178074"/>
                </a:lnTo>
                <a:lnTo>
                  <a:pt x="3101798" y="178074"/>
                </a:lnTo>
                <a:lnTo>
                  <a:pt x="3101798" y="0"/>
                </a:lnTo>
                <a:close/>
              </a:path>
            </a:pathLst>
          </a:custGeom>
          <a:solidFill>
            <a:srgbClr val="EA54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4459" y="471064"/>
            <a:ext cx="538578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55A4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25710" y="835185"/>
            <a:ext cx="3803279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585B5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90598" y="3047238"/>
            <a:ext cx="1873504" cy="163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92735" y="3047238"/>
            <a:ext cx="1346581" cy="163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15384" y="3047238"/>
            <a:ext cx="1346581" cy="163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21.spb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5910" y="1153774"/>
            <a:ext cx="3757295" cy="582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95"/>
              </a:spcBef>
            </a:pPr>
            <a:r>
              <a:rPr sz="1800" spc="-35" dirty="0">
                <a:solidFill>
                  <a:srgbClr val="FFFFFF"/>
                </a:solidFill>
                <a:latin typeface="Verdana"/>
                <a:cs typeface="Verdana"/>
              </a:rPr>
              <a:t>Государственная</a:t>
            </a:r>
            <a:r>
              <a:rPr sz="1800" spc="-1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Verdana"/>
                <a:cs typeface="Verdana"/>
              </a:rPr>
              <a:t>поддержка </a:t>
            </a:r>
            <a:r>
              <a:rPr sz="1800" spc="-6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Verdana"/>
                <a:cs typeface="Verdana"/>
              </a:rPr>
              <a:t>работодателей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46175" y="2158762"/>
            <a:ext cx="1307465" cy="1117600"/>
            <a:chOff x="4546175" y="2158762"/>
            <a:chExt cx="1307465" cy="1117600"/>
          </a:xfrm>
        </p:grpSpPr>
        <p:sp>
          <p:nvSpPr>
            <p:cNvPr id="4" name="object 4"/>
            <p:cNvSpPr/>
            <p:nvPr/>
          </p:nvSpPr>
          <p:spPr>
            <a:xfrm>
              <a:off x="4546168" y="2158771"/>
              <a:ext cx="1307465" cy="1117600"/>
            </a:xfrm>
            <a:custGeom>
              <a:avLst/>
              <a:gdLst/>
              <a:ahLst/>
              <a:cxnLst/>
              <a:rect l="l" t="t" r="r" b="b"/>
              <a:pathLst>
                <a:path w="1307464" h="1117600">
                  <a:moveTo>
                    <a:pt x="332371" y="196392"/>
                  </a:moveTo>
                  <a:lnTo>
                    <a:pt x="330238" y="187934"/>
                  </a:lnTo>
                  <a:lnTo>
                    <a:pt x="323824" y="181279"/>
                  </a:lnTo>
                  <a:lnTo>
                    <a:pt x="26708" y="2540"/>
                  </a:lnTo>
                  <a:lnTo>
                    <a:pt x="17576" y="0"/>
                  </a:lnTo>
                  <a:lnTo>
                    <a:pt x="8953" y="2311"/>
                  </a:lnTo>
                  <a:lnTo>
                    <a:pt x="2527" y="8509"/>
                  </a:lnTo>
                  <a:lnTo>
                    <a:pt x="0" y="17640"/>
                  </a:lnTo>
                  <a:lnTo>
                    <a:pt x="0" y="375132"/>
                  </a:lnTo>
                  <a:lnTo>
                    <a:pt x="2527" y="384263"/>
                  </a:lnTo>
                  <a:lnTo>
                    <a:pt x="8953" y="390474"/>
                  </a:lnTo>
                  <a:lnTo>
                    <a:pt x="17576" y="392785"/>
                  </a:lnTo>
                  <a:lnTo>
                    <a:pt x="26708" y="390232"/>
                  </a:lnTo>
                  <a:lnTo>
                    <a:pt x="323824" y="211480"/>
                  </a:lnTo>
                  <a:lnTo>
                    <a:pt x="330238" y="204838"/>
                  </a:lnTo>
                  <a:lnTo>
                    <a:pt x="332371" y="196392"/>
                  </a:lnTo>
                  <a:close/>
                </a:path>
                <a:path w="1307464" h="1117600">
                  <a:moveTo>
                    <a:pt x="1307414" y="353453"/>
                  </a:moveTo>
                  <a:lnTo>
                    <a:pt x="1074191" y="213156"/>
                  </a:lnTo>
                  <a:lnTo>
                    <a:pt x="1065072" y="210604"/>
                  </a:lnTo>
                  <a:lnTo>
                    <a:pt x="1056436" y="212902"/>
                  </a:lnTo>
                  <a:lnTo>
                    <a:pt x="1050010" y="219113"/>
                  </a:lnTo>
                  <a:lnTo>
                    <a:pt x="1047496" y="228244"/>
                  </a:lnTo>
                  <a:lnTo>
                    <a:pt x="1047496" y="585749"/>
                  </a:lnTo>
                  <a:lnTo>
                    <a:pt x="1044968" y="594880"/>
                  </a:lnTo>
                  <a:lnTo>
                    <a:pt x="1038542" y="601078"/>
                  </a:lnTo>
                  <a:lnTo>
                    <a:pt x="1029906" y="603389"/>
                  </a:lnTo>
                  <a:lnTo>
                    <a:pt x="1020787" y="600849"/>
                  </a:lnTo>
                  <a:lnTo>
                    <a:pt x="376326" y="213156"/>
                  </a:lnTo>
                  <a:lnTo>
                    <a:pt x="367207" y="210604"/>
                  </a:lnTo>
                  <a:lnTo>
                    <a:pt x="358571" y="212902"/>
                  </a:lnTo>
                  <a:lnTo>
                    <a:pt x="352145" y="219113"/>
                  </a:lnTo>
                  <a:lnTo>
                    <a:pt x="349631" y="228244"/>
                  </a:lnTo>
                  <a:lnTo>
                    <a:pt x="349631" y="1005573"/>
                  </a:lnTo>
                  <a:lnTo>
                    <a:pt x="352145" y="1014691"/>
                  </a:lnTo>
                  <a:lnTo>
                    <a:pt x="358571" y="1020889"/>
                  </a:lnTo>
                  <a:lnTo>
                    <a:pt x="367195" y="1023213"/>
                  </a:lnTo>
                  <a:lnTo>
                    <a:pt x="376326" y="1020673"/>
                  </a:lnTo>
                  <a:lnTo>
                    <a:pt x="671855" y="842886"/>
                  </a:lnTo>
                  <a:lnTo>
                    <a:pt x="680974" y="840333"/>
                  </a:lnTo>
                  <a:lnTo>
                    <a:pt x="689610" y="842645"/>
                  </a:lnTo>
                  <a:lnTo>
                    <a:pt x="696036" y="848842"/>
                  </a:lnTo>
                  <a:lnTo>
                    <a:pt x="698563" y="857986"/>
                  </a:lnTo>
                  <a:lnTo>
                    <a:pt x="698563" y="1117231"/>
                  </a:lnTo>
                  <a:lnTo>
                    <a:pt x="913663" y="1117231"/>
                  </a:lnTo>
                  <a:lnTo>
                    <a:pt x="1022388" y="1051839"/>
                  </a:lnTo>
                  <a:lnTo>
                    <a:pt x="1028788" y="1045184"/>
                  </a:lnTo>
                  <a:lnTo>
                    <a:pt x="1030922" y="1036726"/>
                  </a:lnTo>
                  <a:lnTo>
                    <a:pt x="1028788" y="1028280"/>
                  </a:lnTo>
                  <a:lnTo>
                    <a:pt x="1022388" y="1021638"/>
                  </a:lnTo>
                  <a:lnTo>
                    <a:pt x="723658" y="841921"/>
                  </a:lnTo>
                  <a:lnTo>
                    <a:pt x="722071" y="840333"/>
                  </a:lnTo>
                  <a:lnTo>
                    <a:pt x="717562" y="835825"/>
                  </a:lnTo>
                  <a:lnTo>
                    <a:pt x="715162" y="828052"/>
                  </a:lnTo>
                  <a:lnTo>
                    <a:pt x="716457" y="820051"/>
                  </a:lnTo>
                  <a:lnTo>
                    <a:pt x="721448" y="813308"/>
                  </a:lnTo>
                  <a:lnTo>
                    <a:pt x="721029" y="813308"/>
                  </a:lnTo>
                  <a:lnTo>
                    <a:pt x="1069949" y="603389"/>
                  </a:lnTo>
                  <a:lnTo>
                    <a:pt x="1307414" y="460527"/>
                  </a:lnTo>
                  <a:lnTo>
                    <a:pt x="1307414" y="353453"/>
                  </a:lnTo>
                  <a:close/>
                </a:path>
              </a:pathLst>
            </a:custGeom>
            <a:solidFill>
              <a:srgbClr val="EA54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46168" y="2158771"/>
              <a:ext cx="1030605" cy="812800"/>
            </a:xfrm>
            <a:custGeom>
              <a:avLst/>
              <a:gdLst/>
              <a:ahLst/>
              <a:cxnLst/>
              <a:rect l="l" t="t" r="r" b="b"/>
              <a:pathLst>
                <a:path w="1030604" h="812800">
                  <a:moveTo>
                    <a:pt x="332371" y="616216"/>
                  </a:moveTo>
                  <a:lnTo>
                    <a:pt x="330238" y="607758"/>
                  </a:lnTo>
                  <a:lnTo>
                    <a:pt x="323824" y="601103"/>
                  </a:lnTo>
                  <a:lnTo>
                    <a:pt x="26708" y="422363"/>
                  </a:lnTo>
                  <a:lnTo>
                    <a:pt x="17576" y="419823"/>
                  </a:lnTo>
                  <a:lnTo>
                    <a:pt x="8953" y="422135"/>
                  </a:lnTo>
                  <a:lnTo>
                    <a:pt x="2527" y="428332"/>
                  </a:lnTo>
                  <a:lnTo>
                    <a:pt x="0" y="437464"/>
                  </a:lnTo>
                  <a:lnTo>
                    <a:pt x="0" y="794956"/>
                  </a:lnTo>
                  <a:lnTo>
                    <a:pt x="2527" y="804100"/>
                  </a:lnTo>
                  <a:lnTo>
                    <a:pt x="8953" y="810298"/>
                  </a:lnTo>
                  <a:lnTo>
                    <a:pt x="17576" y="812609"/>
                  </a:lnTo>
                  <a:lnTo>
                    <a:pt x="26708" y="810056"/>
                  </a:lnTo>
                  <a:lnTo>
                    <a:pt x="323824" y="631304"/>
                  </a:lnTo>
                  <a:lnTo>
                    <a:pt x="330238" y="624662"/>
                  </a:lnTo>
                  <a:lnTo>
                    <a:pt x="332371" y="616216"/>
                  </a:lnTo>
                  <a:close/>
                </a:path>
                <a:path w="1030604" h="812800">
                  <a:moveTo>
                    <a:pt x="1030236" y="196392"/>
                  </a:moveTo>
                  <a:lnTo>
                    <a:pt x="1028103" y="187934"/>
                  </a:lnTo>
                  <a:lnTo>
                    <a:pt x="1021689" y="181279"/>
                  </a:lnTo>
                  <a:lnTo>
                    <a:pt x="724573" y="2540"/>
                  </a:lnTo>
                  <a:lnTo>
                    <a:pt x="715441" y="0"/>
                  </a:lnTo>
                  <a:lnTo>
                    <a:pt x="706818" y="2311"/>
                  </a:lnTo>
                  <a:lnTo>
                    <a:pt x="700392" y="8509"/>
                  </a:lnTo>
                  <a:lnTo>
                    <a:pt x="697865" y="17640"/>
                  </a:lnTo>
                  <a:lnTo>
                    <a:pt x="697865" y="375132"/>
                  </a:lnTo>
                  <a:lnTo>
                    <a:pt x="700392" y="384263"/>
                  </a:lnTo>
                  <a:lnTo>
                    <a:pt x="706818" y="390474"/>
                  </a:lnTo>
                  <a:lnTo>
                    <a:pt x="715441" y="392785"/>
                  </a:lnTo>
                  <a:lnTo>
                    <a:pt x="724573" y="390232"/>
                  </a:lnTo>
                  <a:lnTo>
                    <a:pt x="1021689" y="211480"/>
                  </a:lnTo>
                  <a:lnTo>
                    <a:pt x="1028103" y="204838"/>
                  </a:lnTo>
                  <a:lnTo>
                    <a:pt x="1030236" y="196392"/>
                  </a:lnTo>
                  <a:close/>
                </a:path>
              </a:pathLst>
            </a:custGeom>
            <a:solidFill>
              <a:srgbClr val="58B6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12170" y="300341"/>
            <a:ext cx="763083" cy="31426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01986" y="290435"/>
            <a:ext cx="298756" cy="3288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854065" cy="3276600"/>
          </a:xfrm>
          <a:custGeom>
            <a:avLst/>
            <a:gdLst/>
            <a:ahLst/>
            <a:cxnLst/>
            <a:rect l="l" t="t" r="r" b="b"/>
            <a:pathLst>
              <a:path w="5854065" h="3276600">
                <a:moveTo>
                  <a:pt x="5853595" y="0"/>
                </a:moveTo>
                <a:lnTo>
                  <a:pt x="0" y="0"/>
                </a:lnTo>
                <a:lnTo>
                  <a:pt x="0" y="3276003"/>
                </a:lnTo>
                <a:lnTo>
                  <a:pt x="5853595" y="3276003"/>
                </a:lnTo>
                <a:lnTo>
                  <a:pt x="5853595" y="0"/>
                </a:lnTo>
                <a:close/>
              </a:path>
            </a:pathLst>
          </a:custGeom>
          <a:solidFill>
            <a:srgbClr val="0055A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911360" y="1618485"/>
            <a:ext cx="1319530" cy="941705"/>
            <a:chOff x="2911360" y="1618485"/>
            <a:chExt cx="1319530" cy="941705"/>
          </a:xfrm>
        </p:grpSpPr>
        <p:sp>
          <p:nvSpPr>
            <p:cNvPr id="4" name="object 4"/>
            <p:cNvSpPr/>
            <p:nvPr/>
          </p:nvSpPr>
          <p:spPr>
            <a:xfrm>
              <a:off x="3178258" y="1779253"/>
              <a:ext cx="786765" cy="781050"/>
            </a:xfrm>
            <a:custGeom>
              <a:avLst/>
              <a:gdLst/>
              <a:ahLst/>
              <a:cxnLst/>
              <a:rect l="l" t="t" r="r" b="b"/>
              <a:pathLst>
                <a:path w="786764" h="781050">
                  <a:moveTo>
                    <a:pt x="284317" y="480725"/>
                  </a:moveTo>
                  <a:lnTo>
                    <a:pt x="252941" y="480725"/>
                  </a:lnTo>
                  <a:lnTo>
                    <a:pt x="259527" y="482489"/>
                  </a:lnTo>
                  <a:lnTo>
                    <a:pt x="264433" y="487224"/>
                  </a:lnTo>
                  <a:lnTo>
                    <a:pt x="266357" y="494198"/>
                  </a:lnTo>
                  <a:lnTo>
                    <a:pt x="266357" y="767096"/>
                  </a:lnTo>
                  <a:lnTo>
                    <a:pt x="268283" y="774072"/>
                  </a:lnTo>
                  <a:lnTo>
                    <a:pt x="273192" y="778810"/>
                  </a:lnTo>
                  <a:lnTo>
                    <a:pt x="279783" y="780574"/>
                  </a:lnTo>
                  <a:lnTo>
                    <a:pt x="286753" y="778628"/>
                  </a:lnTo>
                  <a:lnTo>
                    <a:pt x="513562" y="642179"/>
                  </a:lnTo>
                  <a:lnTo>
                    <a:pt x="518456" y="637104"/>
                  </a:lnTo>
                  <a:lnTo>
                    <a:pt x="520087" y="630647"/>
                  </a:lnTo>
                  <a:lnTo>
                    <a:pt x="518456" y="624191"/>
                  </a:lnTo>
                  <a:lnTo>
                    <a:pt x="513562" y="619116"/>
                  </a:lnTo>
                  <a:lnTo>
                    <a:pt x="285521" y="481930"/>
                  </a:lnTo>
                  <a:lnTo>
                    <a:pt x="284317" y="480725"/>
                  </a:lnTo>
                  <a:close/>
                </a:path>
                <a:path w="786764" h="781050">
                  <a:moveTo>
                    <a:pt x="13415" y="0"/>
                  </a:moveTo>
                  <a:lnTo>
                    <a:pt x="6829" y="1764"/>
                  </a:lnTo>
                  <a:lnTo>
                    <a:pt x="1924" y="6502"/>
                  </a:lnTo>
                  <a:lnTo>
                    <a:pt x="0" y="13478"/>
                  </a:lnTo>
                  <a:lnTo>
                    <a:pt x="0" y="606860"/>
                  </a:lnTo>
                  <a:lnTo>
                    <a:pt x="1922" y="613829"/>
                  </a:lnTo>
                  <a:lnTo>
                    <a:pt x="6823" y="618565"/>
                  </a:lnTo>
                  <a:lnTo>
                    <a:pt x="13405" y="620331"/>
                  </a:lnTo>
                  <a:lnTo>
                    <a:pt x="20370" y="618392"/>
                  </a:lnTo>
                  <a:lnTo>
                    <a:pt x="245973" y="482667"/>
                  </a:lnTo>
                  <a:lnTo>
                    <a:pt x="252941" y="480725"/>
                  </a:lnTo>
                  <a:lnTo>
                    <a:pt x="284317" y="480725"/>
                  </a:lnTo>
                  <a:lnTo>
                    <a:pt x="280873" y="477279"/>
                  </a:lnTo>
                  <a:lnTo>
                    <a:pt x="279042" y="471346"/>
                  </a:lnTo>
                  <a:lnTo>
                    <a:pt x="280029" y="465244"/>
                  </a:lnTo>
                  <a:lnTo>
                    <a:pt x="283832" y="460086"/>
                  </a:lnTo>
                  <a:lnTo>
                    <a:pt x="283514" y="460086"/>
                  </a:lnTo>
                  <a:lnTo>
                    <a:pt x="549870" y="299849"/>
                  </a:lnTo>
                  <a:lnTo>
                    <a:pt x="519310" y="299849"/>
                  </a:lnTo>
                  <a:lnTo>
                    <a:pt x="512343" y="297907"/>
                  </a:lnTo>
                  <a:lnTo>
                    <a:pt x="20383" y="1946"/>
                  </a:lnTo>
                  <a:lnTo>
                    <a:pt x="13415" y="0"/>
                  </a:lnTo>
                  <a:close/>
                </a:path>
                <a:path w="786764" h="781050">
                  <a:moveTo>
                    <a:pt x="546142" y="0"/>
                  </a:moveTo>
                  <a:lnTo>
                    <a:pt x="539556" y="1764"/>
                  </a:lnTo>
                  <a:lnTo>
                    <a:pt x="534650" y="6502"/>
                  </a:lnTo>
                  <a:lnTo>
                    <a:pt x="532726" y="13478"/>
                  </a:lnTo>
                  <a:lnTo>
                    <a:pt x="532726" y="286376"/>
                  </a:lnTo>
                  <a:lnTo>
                    <a:pt x="530802" y="293349"/>
                  </a:lnTo>
                  <a:lnTo>
                    <a:pt x="525897" y="298085"/>
                  </a:lnTo>
                  <a:lnTo>
                    <a:pt x="519310" y="299849"/>
                  </a:lnTo>
                  <a:lnTo>
                    <a:pt x="549870" y="299849"/>
                  </a:lnTo>
                  <a:lnTo>
                    <a:pt x="779932" y="161446"/>
                  </a:lnTo>
                  <a:lnTo>
                    <a:pt x="784818" y="156378"/>
                  </a:lnTo>
                  <a:lnTo>
                    <a:pt x="786447" y="149925"/>
                  </a:lnTo>
                  <a:lnTo>
                    <a:pt x="784818" y="143470"/>
                  </a:lnTo>
                  <a:lnTo>
                    <a:pt x="779932" y="138395"/>
                  </a:lnTo>
                  <a:lnTo>
                    <a:pt x="553110" y="1946"/>
                  </a:lnTo>
                  <a:lnTo>
                    <a:pt x="546142" y="0"/>
                  </a:lnTo>
                  <a:close/>
                </a:path>
              </a:pathLst>
            </a:custGeom>
            <a:solidFill>
              <a:srgbClr val="EA54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911360" y="1618487"/>
              <a:ext cx="1319530" cy="941069"/>
            </a:xfrm>
            <a:custGeom>
              <a:avLst/>
              <a:gdLst/>
              <a:ahLst/>
              <a:cxnLst/>
              <a:rect l="l" t="t" r="r" b="b"/>
              <a:pathLst>
                <a:path w="1319529" h="941069">
                  <a:moveTo>
                    <a:pt x="253720" y="470408"/>
                  </a:moveTo>
                  <a:lnTo>
                    <a:pt x="252082" y="463956"/>
                  </a:lnTo>
                  <a:lnTo>
                    <a:pt x="247205" y="458876"/>
                  </a:lnTo>
                  <a:lnTo>
                    <a:pt x="20383" y="322427"/>
                  </a:lnTo>
                  <a:lnTo>
                    <a:pt x="13411" y="320484"/>
                  </a:lnTo>
                  <a:lnTo>
                    <a:pt x="6819" y="322249"/>
                  </a:lnTo>
                  <a:lnTo>
                    <a:pt x="1917" y="326986"/>
                  </a:lnTo>
                  <a:lnTo>
                    <a:pt x="0" y="333959"/>
                  </a:lnTo>
                  <a:lnTo>
                    <a:pt x="0" y="606856"/>
                  </a:lnTo>
                  <a:lnTo>
                    <a:pt x="1917" y="613829"/>
                  </a:lnTo>
                  <a:lnTo>
                    <a:pt x="6819" y="618566"/>
                  </a:lnTo>
                  <a:lnTo>
                    <a:pt x="13411" y="620331"/>
                  </a:lnTo>
                  <a:lnTo>
                    <a:pt x="20383" y="618388"/>
                  </a:lnTo>
                  <a:lnTo>
                    <a:pt x="247205" y="481939"/>
                  </a:lnTo>
                  <a:lnTo>
                    <a:pt x="252082" y="476872"/>
                  </a:lnTo>
                  <a:lnTo>
                    <a:pt x="253720" y="470408"/>
                  </a:lnTo>
                  <a:close/>
                </a:path>
                <a:path w="1319529" h="941069">
                  <a:moveTo>
                    <a:pt x="1316799" y="149923"/>
                  </a:moveTo>
                  <a:lnTo>
                    <a:pt x="1315173" y="143471"/>
                  </a:lnTo>
                  <a:lnTo>
                    <a:pt x="1310284" y="138391"/>
                  </a:lnTo>
                  <a:lnTo>
                    <a:pt x="1083462" y="1943"/>
                  </a:lnTo>
                  <a:lnTo>
                    <a:pt x="1076490" y="0"/>
                  </a:lnTo>
                  <a:lnTo>
                    <a:pt x="1069911" y="1765"/>
                  </a:lnTo>
                  <a:lnTo>
                    <a:pt x="1064996" y="6502"/>
                  </a:lnTo>
                  <a:lnTo>
                    <a:pt x="1063078" y="13474"/>
                  </a:lnTo>
                  <a:lnTo>
                    <a:pt x="1063078" y="286372"/>
                  </a:lnTo>
                  <a:lnTo>
                    <a:pt x="1064996" y="293344"/>
                  </a:lnTo>
                  <a:lnTo>
                    <a:pt x="1069911" y="298081"/>
                  </a:lnTo>
                  <a:lnTo>
                    <a:pt x="1076490" y="299847"/>
                  </a:lnTo>
                  <a:lnTo>
                    <a:pt x="1083462" y="297903"/>
                  </a:lnTo>
                  <a:lnTo>
                    <a:pt x="1310284" y="161455"/>
                  </a:lnTo>
                  <a:lnTo>
                    <a:pt x="1315173" y="156387"/>
                  </a:lnTo>
                  <a:lnTo>
                    <a:pt x="1316799" y="149923"/>
                  </a:lnTo>
                  <a:close/>
                </a:path>
                <a:path w="1319529" h="941069">
                  <a:moveTo>
                    <a:pt x="1319441" y="790892"/>
                  </a:moveTo>
                  <a:lnTo>
                    <a:pt x="1317815" y="784440"/>
                  </a:lnTo>
                  <a:lnTo>
                    <a:pt x="1312926" y="779360"/>
                  </a:lnTo>
                  <a:lnTo>
                    <a:pt x="1086104" y="642912"/>
                  </a:lnTo>
                  <a:lnTo>
                    <a:pt x="1079144" y="640969"/>
                  </a:lnTo>
                  <a:lnTo>
                    <a:pt x="1072553" y="642734"/>
                  </a:lnTo>
                  <a:lnTo>
                    <a:pt x="1067650" y="647471"/>
                  </a:lnTo>
                  <a:lnTo>
                    <a:pt x="1065720" y="654443"/>
                  </a:lnTo>
                  <a:lnTo>
                    <a:pt x="1065720" y="927341"/>
                  </a:lnTo>
                  <a:lnTo>
                    <a:pt x="1067650" y="934313"/>
                  </a:lnTo>
                  <a:lnTo>
                    <a:pt x="1072553" y="939050"/>
                  </a:lnTo>
                  <a:lnTo>
                    <a:pt x="1079144" y="940816"/>
                  </a:lnTo>
                  <a:lnTo>
                    <a:pt x="1086104" y="938872"/>
                  </a:lnTo>
                  <a:lnTo>
                    <a:pt x="1312926" y="802424"/>
                  </a:lnTo>
                  <a:lnTo>
                    <a:pt x="1317815" y="797344"/>
                  </a:lnTo>
                  <a:lnTo>
                    <a:pt x="1319441" y="790892"/>
                  </a:lnTo>
                  <a:close/>
                </a:path>
              </a:pathLst>
            </a:custGeom>
            <a:solidFill>
              <a:srgbClr val="58B6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0" y="0"/>
            <a:ext cx="1786255" cy="1110615"/>
            <a:chOff x="0" y="0"/>
            <a:chExt cx="1786255" cy="1110615"/>
          </a:xfrm>
        </p:grpSpPr>
        <p:sp>
          <p:nvSpPr>
            <p:cNvPr id="7" name="object 7"/>
            <p:cNvSpPr/>
            <p:nvPr/>
          </p:nvSpPr>
          <p:spPr>
            <a:xfrm>
              <a:off x="450870" y="0"/>
              <a:ext cx="1335405" cy="1110615"/>
            </a:xfrm>
            <a:custGeom>
              <a:avLst/>
              <a:gdLst/>
              <a:ahLst/>
              <a:cxnLst/>
              <a:rect l="l" t="t" r="r" b="b"/>
              <a:pathLst>
                <a:path w="1335405" h="1110615">
                  <a:moveTo>
                    <a:pt x="582755" y="495741"/>
                  </a:moveTo>
                  <a:lnTo>
                    <a:pt x="518445" y="495741"/>
                  </a:lnTo>
                  <a:lnTo>
                    <a:pt x="531947" y="499356"/>
                  </a:lnTo>
                  <a:lnTo>
                    <a:pt x="542003" y="509064"/>
                  </a:lnTo>
                  <a:lnTo>
                    <a:pt x="545947" y="523360"/>
                  </a:lnTo>
                  <a:lnTo>
                    <a:pt x="545947" y="1082706"/>
                  </a:lnTo>
                  <a:lnTo>
                    <a:pt x="549893" y="1097002"/>
                  </a:lnTo>
                  <a:lnTo>
                    <a:pt x="559954" y="1106709"/>
                  </a:lnTo>
                  <a:lnTo>
                    <a:pt x="573459" y="1110320"/>
                  </a:lnTo>
                  <a:lnTo>
                    <a:pt x="587743" y="1106328"/>
                  </a:lnTo>
                  <a:lnTo>
                    <a:pt x="1052626" y="826662"/>
                  </a:lnTo>
                  <a:lnTo>
                    <a:pt x="1062649" y="816263"/>
                  </a:lnTo>
                  <a:lnTo>
                    <a:pt x="1065990" y="803033"/>
                  </a:lnTo>
                  <a:lnTo>
                    <a:pt x="1062649" y="789803"/>
                  </a:lnTo>
                  <a:lnTo>
                    <a:pt x="1052626" y="779405"/>
                  </a:lnTo>
                  <a:lnTo>
                    <a:pt x="585228" y="498214"/>
                  </a:lnTo>
                  <a:lnTo>
                    <a:pt x="582755" y="495741"/>
                  </a:lnTo>
                  <a:close/>
                </a:path>
                <a:path w="1335405" h="1110615">
                  <a:moveTo>
                    <a:pt x="848964" y="0"/>
                  </a:moveTo>
                  <a:lnTo>
                    <a:pt x="0" y="0"/>
                  </a:lnTo>
                  <a:lnTo>
                    <a:pt x="0" y="754272"/>
                  </a:lnTo>
                  <a:lnTo>
                    <a:pt x="3942" y="768560"/>
                  </a:lnTo>
                  <a:lnTo>
                    <a:pt x="13993" y="778267"/>
                  </a:lnTo>
                  <a:lnTo>
                    <a:pt x="27490" y="781884"/>
                  </a:lnTo>
                  <a:lnTo>
                    <a:pt x="41770" y="777906"/>
                  </a:lnTo>
                  <a:lnTo>
                    <a:pt x="504164" y="499725"/>
                  </a:lnTo>
                  <a:lnTo>
                    <a:pt x="518445" y="495741"/>
                  </a:lnTo>
                  <a:lnTo>
                    <a:pt x="582755" y="495741"/>
                  </a:lnTo>
                  <a:lnTo>
                    <a:pt x="575693" y="488676"/>
                  </a:lnTo>
                  <a:lnTo>
                    <a:pt x="571942" y="476515"/>
                  </a:lnTo>
                  <a:lnTo>
                    <a:pt x="573971" y="464008"/>
                  </a:lnTo>
                  <a:lnTo>
                    <a:pt x="581774" y="453434"/>
                  </a:lnTo>
                  <a:lnTo>
                    <a:pt x="581113" y="453434"/>
                  </a:lnTo>
                  <a:lnTo>
                    <a:pt x="1127062" y="125004"/>
                  </a:lnTo>
                  <a:lnTo>
                    <a:pt x="1064406" y="125004"/>
                  </a:lnTo>
                  <a:lnTo>
                    <a:pt x="1050124" y="121011"/>
                  </a:lnTo>
                  <a:lnTo>
                    <a:pt x="848964" y="0"/>
                  </a:lnTo>
                  <a:close/>
                </a:path>
                <a:path w="1335405" h="1110615">
                  <a:moveTo>
                    <a:pt x="1334855" y="0"/>
                  </a:moveTo>
                  <a:lnTo>
                    <a:pt x="1091907" y="0"/>
                  </a:lnTo>
                  <a:lnTo>
                    <a:pt x="1091907" y="97389"/>
                  </a:lnTo>
                  <a:lnTo>
                    <a:pt x="1087963" y="111685"/>
                  </a:lnTo>
                  <a:lnTo>
                    <a:pt x="1077907" y="121392"/>
                  </a:lnTo>
                  <a:lnTo>
                    <a:pt x="1064406" y="125004"/>
                  </a:lnTo>
                  <a:lnTo>
                    <a:pt x="1127062" y="125004"/>
                  </a:lnTo>
                  <a:lnTo>
                    <a:pt x="1334855" y="0"/>
                  </a:lnTo>
                  <a:close/>
                </a:path>
              </a:pathLst>
            </a:custGeom>
            <a:solidFill>
              <a:srgbClr val="EA54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424180" cy="415925"/>
            </a:xfrm>
            <a:custGeom>
              <a:avLst/>
              <a:gdLst/>
              <a:ahLst/>
              <a:cxnLst/>
              <a:rect l="l" t="t" r="r" b="b"/>
              <a:pathLst>
                <a:path w="424180" h="415925">
                  <a:moveTo>
                    <a:pt x="208624" y="0"/>
                  </a:moveTo>
                  <a:lnTo>
                    <a:pt x="0" y="0"/>
                  </a:lnTo>
                  <a:lnTo>
                    <a:pt x="0" y="415653"/>
                  </a:lnTo>
                  <a:lnTo>
                    <a:pt x="410509" y="168704"/>
                  </a:lnTo>
                  <a:lnTo>
                    <a:pt x="420532" y="158305"/>
                  </a:lnTo>
                  <a:lnTo>
                    <a:pt x="423873" y="145075"/>
                  </a:lnTo>
                  <a:lnTo>
                    <a:pt x="420532" y="131845"/>
                  </a:lnTo>
                  <a:lnTo>
                    <a:pt x="410509" y="121447"/>
                  </a:lnTo>
                  <a:lnTo>
                    <a:pt x="208624" y="0"/>
                  </a:lnTo>
                  <a:close/>
                </a:path>
              </a:pathLst>
            </a:custGeom>
            <a:solidFill>
              <a:srgbClr val="58B6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450866" y="1436750"/>
            <a:ext cx="520065" cy="614680"/>
          </a:xfrm>
          <a:custGeom>
            <a:avLst/>
            <a:gdLst/>
            <a:ahLst/>
            <a:cxnLst/>
            <a:rect l="l" t="t" r="r" b="b"/>
            <a:pathLst>
              <a:path w="520065" h="614680">
                <a:moveTo>
                  <a:pt x="27501" y="0"/>
                </a:moveTo>
                <a:lnTo>
                  <a:pt x="14000" y="3611"/>
                </a:lnTo>
                <a:lnTo>
                  <a:pt x="3944" y="13318"/>
                </a:lnTo>
                <a:lnTo>
                  <a:pt x="0" y="27614"/>
                </a:lnTo>
                <a:lnTo>
                  <a:pt x="0" y="586960"/>
                </a:lnTo>
                <a:lnTo>
                  <a:pt x="3944" y="601256"/>
                </a:lnTo>
                <a:lnTo>
                  <a:pt x="14000" y="610963"/>
                </a:lnTo>
                <a:lnTo>
                  <a:pt x="27501" y="614574"/>
                </a:lnTo>
                <a:lnTo>
                  <a:pt x="41783" y="610582"/>
                </a:lnTo>
                <a:lnTo>
                  <a:pt x="506679" y="330915"/>
                </a:lnTo>
                <a:lnTo>
                  <a:pt x="516701" y="320517"/>
                </a:lnTo>
                <a:lnTo>
                  <a:pt x="520042" y="307287"/>
                </a:lnTo>
                <a:lnTo>
                  <a:pt x="516701" y="294057"/>
                </a:lnTo>
                <a:lnTo>
                  <a:pt x="506679" y="283658"/>
                </a:lnTo>
                <a:lnTo>
                  <a:pt x="41783" y="3992"/>
                </a:lnTo>
                <a:lnTo>
                  <a:pt x="27501" y="0"/>
                </a:lnTo>
                <a:close/>
              </a:path>
            </a:pathLst>
          </a:custGeom>
          <a:solidFill>
            <a:srgbClr val="58B6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41400" y="160183"/>
            <a:ext cx="520065" cy="614680"/>
          </a:xfrm>
          <a:custGeom>
            <a:avLst/>
            <a:gdLst/>
            <a:ahLst/>
            <a:cxnLst/>
            <a:rect l="l" t="t" r="r" b="b"/>
            <a:pathLst>
              <a:path w="520064" h="614680">
                <a:moveTo>
                  <a:pt x="27501" y="0"/>
                </a:moveTo>
                <a:lnTo>
                  <a:pt x="14000" y="3611"/>
                </a:lnTo>
                <a:lnTo>
                  <a:pt x="3944" y="13318"/>
                </a:lnTo>
                <a:lnTo>
                  <a:pt x="0" y="27614"/>
                </a:lnTo>
                <a:lnTo>
                  <a:pt x="0" y="586960"/>
                </a:lnTo>
                <a:lnTo>
                  <a:pt x="3944" y="601256"/>
                </a:lnTo>
                <a:lnTo>
                  <a:pt x="14000" y="610963"/>
                </a:lnTo>
                <a:lnTo>
                  <a:pt x="27501" y="614574"/>
                </a:lnTo>
                <a:lnTo>
                  <a:pt x="41783" y="610582"/>
                </a:lnTo>
                <a:lnTo>
                  <a:pt x="506679" y="330915"/>
                </a:lnTo>
                <a:lnTo>
                  <a:pt x="516701" y="320517"/>
                </a:lnTo>
                <a:lnTo>
                  <a:pt x="520042" y="307287"/>
                </a:lnTo>
                <a:lnTo>
                  <a:pt x="516701" y="294057"/>
                </a:lnTo>
                <a:lnTo>
                  <a:pt x="506679" y="283658"/>
                </a:lnTo>
                <a:lnTo>
                  <a:pt x="41783" y="3992"/>
                </a:lnTo>
                <a:lnTo>
                  <a:pt x="27501" y="0"/>
                </a:lnTo>
                <a:close/>
              </a:path>
            </a:pathLst>
          </a:custGeom>
          <a:solidFill>
            <a:srgbClr val="005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1541364" y="806754"/>
            <a:ext cx="2160905" cy="2256790"/>
            <a:chOff x="1541364" y="806754"/>
            <a:chExt cx="2160905" cy="2256790"/>
          </a:xfrm>
        </p:grpSpPr>
        <p:sp>
          <p:nvSpPr>
            <p:cNvPr id="12" name="object 12"/>
            <p:cNvSpPr/>
            <p:nvPr/>
          </p:nvSpPr>
          <p:spPr>
            <a:xfrm>
              <a:off x="2634583" y="806754"/>
              <a:ext cx="520065" cy="614680"/>
            </a:xfrm>
            <a:custGeom>
              <a:avLst/>
              <a:gdLst/>
              <a:ahLst/>
              <a:cxnLst/>
              <a:rect l="l" t="t" r="r" b="b"/>
              <a:pathLst>
                <a:path w="520064" h="614680">
                  <a:moveTo>
                    <a:pt x="27501" y="0"/>
                  </a:moveTo>
                  <a:lnTo>
                    <a:pt x="14000" y="3611"/>
                  </a:lnTo>
                  <a:lnTo>
                    <a:pt x="3944" y="13318"/>
                  </a:lnTo>
                  <a:lnTo>
                    <a:pt x="0" y="27614"/>
                  </a:lnTo>
                  <a:lnTo>
                    <a:pt x="0" y="586960"/>
                  </a:lnTo>
                  <a:lnTo>
                    <a:pt x="3944" y="601256"/>
                  </a:lnTo>
                  <a:lnTo>
                    <a:pt x="14000" y="610963"/>
                  </a:lnTo>
                  <a:lnTo>
                    <a:pt x="27501" y="614574"/>
                  </a:lnTo>
                  <a:lnTo>
                    <a:pt x="41783" y="610582"/>
                  </a:lnTo>
                  <a:lnTo>
                    <a:pt x="506679" y="330915"/>
                  </a:lnTo>
                  <a:lnTo>
                    <a:pt x="516701" y="320517"/>
                  </a:lnTo>
                  <a:lnTo>
                    <a:pt x="520042" y="307287"/>
                  </a:lnTo>
                  <a:lnTo>
                    <a:pt x="516701" y="294057"/>
                  </a:lnTo>
                  <a:lnTo>
                    <a:pt x="506679" y="283658"/>
                  </a:lnTo>
                  <a:lnTo>
                    <a:pt x="41783" y="3992"/>
                  </a:lnTo>
                  <a:lnTo>
                    <a:pt x="27501" y="0"/>
                  </a:lnTo>
                  <a:close/>
                </a:path>
              </a:pathLst>
            </a:custGeom>
            <a:solidFill>
              <a:srgbClr val="0054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1364" y="807113"/>
              <a:ext cx="2160905" cy="2256790"/>
            </a:xfrm>
            <a:custGeom>
              <a:avLst/>
              <a:gdLst/>
              <a:ahLst/>
              <a:cxnLst/>
              <a:rect l="l" t="t" r="r" b="b"/>
              <a:pathLst>
                <a:path w="2160904" h="2256790">
                  <a:moveTo>
                    <a:pt x="28566" y="0"/>
                  </a:moveTo>
                  <a:lnTo>
                    <a:pt x="15060" y="3611"/>
                  </a:lnTo>
                  <a:lnTo>
                    <a:pt x="5000" y="13318"/>
                  </a:lnTo>
                  <a:lnTo>
                    <a:pt x="1054" y="27614"/>
                  </a:lnTo>
                  <a:lnTo>
                    <a:pt x="0" y="1900356"/>
                  </a:lnTo>
                  <a:lnTo>
                    <a:pt x="3942" y="1914654"/>
                  </a:lnTo>
                  <a:lnTo>
                    <a:pt x="13995" y="1924367"/>
                  </a:lnTo>
                  <a:lnTo>
                    <a:pt x="27496" y="1927986"/>
                  </a:lnTo>
                  <a:lnTo>
                    <a:pt x="41782" y="1924003"/>
                  </a:lnTo>
                  <a:lnTo>
                    <a:pt x="372706" y="1725197"/>
                  </a:lnTo>
                  <a:lnTo>
                    <a:pt x="372605" y="1725426"/>
                  </a:lnTo>
                  <a:lnTo>
                    <a:pt x="504939" y="1645822"/>
                  </a:lnTo>
                  <a:lnTo>
                    <a:pt x="519220" y="1641830"/>
                  </a:lnTo>
                  <a:lnTo>
                    <a:pt x="532722" y="1645441"/>
                  </a:lnTo>
                  <a:lnTo>
                    <a:pt x="542777" y="1655148"/>
                  </a:lnTo>
                  <a:lnTo>
                    <a:pt x="546722" y="1669444"/>
                  </a:lnTo>
                  <a:lnTo>
                    <a:pt x="546493" y="2232092"/>
                  </a:lnTo>
                  <a:lnTo>
                    <a:pt x="551493" y="2244949"/>
                  </a:lnTo>
                  <a:lnTo>
                    <a:pt x="561595" y="2253478"/>
                  </a:lnTo>
                  <a:lnTo>
                    <a:pt x="574538" y="2256394"/>
                  </a:lnTo>
                  <a:lnTo>
                    <a:pt x="588060" y="2252412"/>
                  </a:lnTo>
                  <a:lnTo>
                    <a:pt x="1052944" y="1972746"/>
                  </a:lnTo>
                  <a:lnTo>
                    <a:pt x="1062966" y="1962347"/>
                  </a:lnTo>
                  <a:lnTo>
                    <a:pt x="1066307" y="1949117"/>
                  </a:lnTo>
                  <a:lnTo>
                    <a:pt x="1062966" y="1935887"/>
                  </a:lnTo>
                  <a:lnTo>
                    <a:pt x="1052944" y="1925489"/>
                  </a:lnTo>
                  <a:lnTo>
                    <a:pt x="619251" y="1664593"/>
                  </a:lnTo>
                  <a:lnTo>
                    <a:pt x="619290" y="1664326"/>
                  </a:lnTo>
                  <a:lnTo>
                    <a:pt x="585990" y="1644311"/>
                  </a:lnTo>
                  <a:lnTo>
                    <a:pt x="575975" y="1633912"/>
                  </a:lnTo>
                  <a:lnTo>
                    <a:pt x="572636" y="1620683"/>
                  </a:lnTo>
                  <a:lnTo>
                    <a:pt x="575975" y="1607453"/>
                  </a:lnTo>
                  <a:lnTo>
                    <a:pt x="585990" y="1597054"/>
                  </a:lnTo>
                  <a:lnTo>
                    <a:pt x="1052144" y="1316626"/>
                  </a:lnTo>
                  <a:lnTo>
                    <a:pt x="1054734" y="1315470"/>
                  </a:lnTo>
                  <a:lnTo>
                    <a:pt x="2147481" y="658994"/>
                  </a:lnTo>
                  <a:lnTo>
                    <a:pt x="2157503" y="648596"/>
                  </a:lnTo>
                  <a:lnTo>
                    <a:pt x="2160844" y="635366"/>
                  </a:lnTo>
                  <a:lnTo>
                    <a:pt x="2157503" y="622136"/>
                  </a:lnTo>
                  <a:lnTo>
                    <a:pt x="2147481" y="611737"/>
                  </a:lnTo>
                  <a:lnTo>
                    <a:pt x="1682584" y="332058"/>
                  </a:lnTo>
                  <a:lnTo>
                    <a:pt x="1668303" y="328073"/>
                  </a:lnTo>
                  <a:lnTo>
                    <a:pt x="1654802" y="331688"/>
                  </a:lnTo>
                  <a:lnTo>
                    <a:pt x="1644746" y="341397"/>
                  </a:lnTo>
                  <a:lnTo>
                    <a:pt x="1640801" y="355693"/>
                  </a:lnTo>
                  <a:lnTo>
                    <a:pt x="1638630" y="915039"/>
                  </a:lnTo>
                  <a:lnTo>
                    <a:pt x="1634685" y="929335"/>
                  </a:lnTo>
                  <a:lnTo>
                    <a:pt x="1624630" y="939042"/>
                  </a:lnTo>
                  <a:lnTo>
                    <a:pt x="1611128" y="942653"/>
                  </a:lnTo>
                  <a:lnTo>
                    <a:pt x="1596847" y="938661"/>
                  </a:lnTo>
                  <a:lnTo>
                    <a:pt x="42849" y="3992"/>
                  </a:lnTo>
                  <a:lnTo>
                    <a:pt x="28566" y="0"/>
                  </a:lnTo>
                  <a:close/>
                </a:path>
              </a:pathLst>
            </a:custGeom>
            <a:solidFill>
              <a:srgbClr val="EA54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5991" y="784942"/>
            <a:ext cx="25514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360" indent="-74295">
              <a:lnSpc>
                <a:spcPct val="100000"/>
              </a:lnSpc>
              <a:spcBef>
                <a:spcPts val="100"/>
              </a:spcBef>
              <a:buChar char="•"/>
              <a:tabLst>
                <a:tab pos="86995" algn="l"/>
              </a:tabLst>
            </a:pPr>
            <a:r>
              <a:rPr sz="1000" spc="105" dirty="0">
                <a:solidFill>
                  <a:srgbClr val="585B5C"/>
                </a:solidFill>
                <a:latin typeface="Tahoma"/>
                <a:cs typeface="Tahoma"/>
              </a:rPr>
              <a:t>юридические</a:t>
            </a:r>
            <a:r>
              <a:rPr sz="1000" spc="-7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95" dirty="0">
                <a:solidFill>
                  <a:srgbClr val="585B5C"/>
                </a:solidFill>
                <a:latin typeface="Tahoma"/>
                <a:cs typeface="Tahoma"/>
              </a:rPr>
              <a:t>лица</a:t>
            </a:r>
            <a:endParaRPr sz="1000">
              <a:latin typeface="Tahoma"/>
              <a:cs typeface="Tahoma"/>
            </a:endParaRPr>
          </a:p>
          <a:p>
            <a:pPr marL="86360" indent="-74295">
              <a:lnSpc>
                <a:spcPct val="100000"/>
              </a:lnSpc>
              <a:buChar char="•"/>
              <a:tabLst>
                <a:tab pos="86995" algn="l"/>
              </a:tabLst>
            </a:pPr>
            <a:r>
              <a:rPr sz="1000" spc="110" dirty="0">
                <a:solidFill>
                  <a:srgbClr val="585B5C"/>
                </a:solidFill>
                <a:latin typeface="Tahoma"/>
                <a:cs typeface="Tahoma"/>
              </a:rPr>
              <a:t>некоммерческие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100" dirty="0">
                <a:solidFill>
                  <a:srgbClr val="585B5C"/>
                </a:solidFill>
                <a:latin typeface="Tahoma"/>
                <a:cs typeface="Tahoma"/>
              </a:rPr>
              <a:t>организации</a:t>
            </a:r>
            <a:endParaRPr sz="1000">
              <a:latin typeface="Tahoma"/>
              <a:cs typeface="Tahoma"/>
            </a:endParaRPr>
          </a:p>
          <a:p>
            <a:pPr marL="86360" indent="-74295">
              <a:lnSpc>
                <a:spcPct val="100000"/>
              </a:lnSpc>
              <a:buChar char="•"/>
              <a:tabLst>
                <a:tab pos="86995" algn="l"/>
              </a:tabLst>
            </a:pPr>
            <a:r>
              <a:rPr sz="1000" spc="95" dirty="0">
                <a:solidFill>
                  <a:srgbClr val="585B5C"/>
                </a:solidFill>
                <a:latin typeface="Tahoma"/>
                <a:cs typeface="Tahoma"/>
              </a:rPr>
              <a:t>индивидуальные</a:t>
            </a:r>
            <a:r>
              <a:rPr sz="1000" spc="-5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105" dirty="0">
                <a:solidFill>
                  <a:srgbClr val="585B5C"/>
                </a:solidFill>
                <a:latin typeface="Tahoma"/>
                <a:cs typeface="Tahoma"/>
              </a:rPr>
              <a:t>предприниматели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16255" y="478815"/>
            <a:ext cx="11741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8585">
              <a:lnSpc>
                <a:spcPct val="100000"/>
              </a:lnSpc>
              <a:spcBef>
                <a:spcPts val="100"/>
              </a:spcBef>
            </a:pPr>
            <a:r>
              <a:rPr sz="1200" b="1" spc="25" dirty="0">
                <a:solidFill>
                  <a:srgbClr val="EA5429"/>
                </a:solidFill>
                <a:latin typeface="Tahoma"/>
                <a:cs typeface="Tahoma"/>
              </a:rPr>
              <a:t>Участники: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220" y="1726095"/>
            <a:ext cx="3185795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645" marR="5080" indent="-68580">
              <a:lnSpc>
                <a:spcPct val="100000"/>
              </a:lnSpc>
              <a:spcBef>
                <a:spcPts val="100"/>
              </a:spcBef>
              <a:buChar char="•"/>
              <a:tabLst>
                <a:tab pos="86995" algn="l"/>
              </a:tabLst>
            </a:pPr>
            <a:r>
              <a:rPr sz="1000" spc="75" dirty="0">
                <a:solidFill>
                  <a:srgbClr val="585B5C"/>
                </a:solidFill>
                <a:latin typeface="Tahoma"/>
                <a:cs typeface="Tahoma"/>
              </a:rPr>
              <a:t>подать </a:t>
            </a:r>
            <a:r>
              <a:rPr sz="1000" spc="80" dirty="0">
                <a:solidFill>
                  <a:srgbClr val="585B5C"/>
                </a:solidFill>
                <a:latin typeface="Tahoma"/>
                <a:cs typeface="Tahoma"/>
              </a:rPr>
              <a:t>заявку </a:t>
            </a:r>
            <a:r>
              <a:rPr sz="1000" spc="85" dirty="0">
                <a:solidFill>
                  <a:srgbClr val="585B5C"/>
                </a:solidFill>
                <a:latin typeface="Tahoma"/>
                <a:cs typeface="Tahoma"/>
              </a:rPr>
              <a:t>в </a:t>
            </a:r>
            <a:r>
              <a:rPr sz="1000" spc="100" dirty="0">
                <a:solidFill>
                  <a:srgbClr val="585B5C"/>
                </a:solidFill>
                <a:latin typeface="Tahoma"/>
                <a:cs typeface="Tahoma"/>
              </a:rPr>
              <a:t>Центр </a:t>
            </a:r>
            <a:r>
              <a:rPr sz="1000" spc="60" dirty="0">
                <a:solidFill>
                  <a:srgbClr val="585B5C"/>
                </a:solidFill>
                <a:latin typeface="Tahoma"/>
                <a:cs typeface="Tahoma"/>
              </a:rPr>
              <a:t>занятости, </a:t>
            </a:r>
            <a:r>
              <a:rPr sz="1000" spc="80" dirty="0">
                <a:solidFill>
                  <a:srgbClr val="585B5C"/>
                </a:solidFill>
                <a:latin typeface="Tahoma"/>
                <a:cs typeface="Tahoma"/>
              </a:rPr>
              <a:t>заключить </a:t>
            </a:r>
            <a:r>
              <a:rPr sz="1000" spc="-30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95" dirty="0">
                <a:solidFill>
                  <a:srgbClr val="585B5C"/>
                </a:solidFill>
                <a:latin typeface="Tahoma"/>
                <a:cs typeface="Tahoma"/>
              </a:rPr>
              <a:t>договор</a:t>
            </a:r>
            <a:r>
              <a:rPr sz="1000" spc="-5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125" dirty="0">
                <a:solidFill>
                  <a:srgbClr val="585B5C"/>
                </a:solidFill>
                <a:latin typeface="Tahoma"/>
                <a:cs typeface="Tahoma"/>
              </a:rPr>
              <a:t>и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75" dirty="0">
                <a:solidFill>
                  <a:srgbClr val="585B5C"/>
                </a:solidFill>
                <a:latin typeface="Tahoma"/>
                <a:cs typeface="Tahoma"/>
              </a:rPr>
              <a:t>создать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110" dirty="0">
                <a:solidFill>
                  <a:srgbClr val="585B5C"/>
                </a:solidFill>
                <a:latin typeface="Tahoma"/>
                <a:cs typeface="Tahoma"/>
              </a:rPr>
              <a:t>временные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95" dirty="0">
                <a:solidFill>
                  <a:srgbClr val="585B5C"/>
                </a:solidFill>
                <a:latin typeface="Tahoma"/>
                <a:cs typeface="Tahoma"/>
              </a:rPr>
              <a:t>рабочие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585B5C"/>
                </a:solidFill>
                <a:latin typeface="Tahoma"/>
                <a:cs typeface="Tahoma"/>
              </a:rPr>
              <a:t>места;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585B5C"/>
              </a:buClr>
              <a:buFont typeface="Tahoma"/>
              <a:buChar char="•"/>
            </a:pPr>
            <a:endParaRPr sz="950">
              <a:latin typeface="Tahoma"/>
              <a:cs typeface="Tahoma"/>
            </a:endParaRPr>
          </a:p>
          <a:p>
            <a:pPr marL="80645" marR="212090" indent="-68580">
              <a:lnSpc>
                <a:spcPct val="100000"/>
              </a:lnSpc>
              <a:buChar char="•"/>
              <a:tabLst>
                <a:tab pos="86995" algn="l"/>
              </a:tabLst>
            </a:pPr>
            <a:r>
              <a:rPr sz="1000" spc="90" dirty="0">
                <a:solidFill>
                  <a:srgbClr val="585B5C"/>
                </a:solidFill>
                <a:latin typeface="Tahoma"/>
                <a:cs typeface="Tahoma"/>
              </a:rPr>
              <a:t>принять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85" dirty="0">
                <a:solidFill>
                  <a:srgbClr val="585B5C"/>
                </a:solidFill>
                <a:latin typeface="Tahoma"/>
                <a:cs typeface="Tahoma"/>
              </a:rPr>
              <a:t>на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80" dirty="0">
                <a:solidFill>
                  <a:srgbClr val="585B5C"/>
                </a:solidFill>
                <a:latin typeface="Tahoma"/>
                <a:cs typeface="Tahoma"/>
              </a:rPr>
              <a:t>работу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105" dirty="0">
                <a:solidFill>
                  <a:srgbClr val="585B5C"/>
                </a:solidFill>
                <a:latin typeface="Tahoma"/>
                <a:cs typeface="Tahoma"/>
              </a:rPr>
              <a:t>временных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90" dirty="0">
                <a:solidFill>
                  <a:srgbClr val="585B5C"/>
                </a:solidFill>
                <a:latin typeface="Tahoma"/>
                <a:cs typeface="Tahoma"/>
              </a:rPr>
              <a:t>работников </a:t>
            </a:r>
            <a:r>
              <a:rPr sz="1000" spc="-30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105" dirty="0">
                <a:solidFill>
                  <a:srgbClr val="585B5C"/>
                </a:solidFill>
                <a:latin typeface="Tahoma"/>
                <a:cs typeface="Tahoma"/>
              </a:rPr>
              <a:t>из</a:t>
            </a:r>
            <a:r>
              <a:rPr sz="1000" spc="-5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85" dirty="0">
                <a:solidFill>
                  <a:srgbClr val="585B5C"/>
                </a:solidFill>
                <a:latin typeface="Tahoma"/>
                <a:cs typeface="Tahoma"/>
              </a:rPr>
              <a:t>числа</a:t>
            </a:r>
            <a:r>
              <a:rPr sz="1000" spc="-5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70" dirty="0">
                <a:solidFill>
                  <a:srgbClr val="585B5C"/>
                </a:solidFill>
                <a:latin typeface="Tahoma"/>
                <a:cs typeface="Tahoma"/>
              </a:rPr>
              <a:t>граждан,</a:t>
            </a:r>
            <a:r>
              <a:rPr sz="1000" spc="-5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95" dirty="0">
                <a:solidFill>
                  <a:srgbClr val="585B5C"/>
                </a:solidFill>
                <a:latin typeface="Tahoma"/>
                <a:cs typeface="Tahoma"/>
              </a:rPr>
              <a:t>зарегистрированных</a:t>
            </a:r>
            <a:endParaRPr sz="1000">
              <a:latin typeface="Tahoma"/>
              <a:cs typeface="Tahoma"/>
            </a:endParaRPr>
          </a:p>
          <a:p>
            <a:pPr marL="80645" marR="257175">
              <a:lnSpc>
                <a:spcPct val="100000"/>
              </a:lnSpc>
            </a:pPr>
            <a:r>
              <a:rPr sz="1000" spc="85" dirty="0">
                <a:solidFill>
                  <a:srgbClr val="585B5C"/>
                </a:solidFill>
                <a:latin typeface="Tahoma"/>
                <a:cs typeface="Tahoma"/>
              </a:rPr>
              <a:t>в </a:t>
            </a:r>
            <a:r>
              <a:rPr sz="1000" spc="100" dirty="0">
                <a:solidFill>
                  <a:srgbClr val="585B5C"/>
                </a:solidFill>
                <a:latin typeface="Tahoma"/>
                <a:cs typeface="Tahoma"/>
              </a:rPr>
              <a:t>Центре </a:t>
            </a:r>
            <a:r>
              <a:rPr sz="1000" spc="75" dirty="0">
                <a:solidFill>
                  <a:srgbClr val="585B5C"/>
                </a:solidFill>
                <a:latin typeface="Tahoma"/>
                <a:cs typeface="Tahoma"/>
              </a:rPr>
              <a:t>занятости </a:t>
            </a:r>
            <a:r>
              <a:rPr sz="1000" spc="95" dirty="0">
                <a:solidFill>
                  <a:srgbClr val="585B5C"/>
                </a:solidFill>
                <a:latin typeface="Tahoma"/>
                <a:cs typeface="Tahoma"/>
              </a:rPr>
              <a:t>населения </a:t>
            </a:r>
            <a:r>
              <a:rPr sz="1000" spc="85" dirty="0">
                <a:solidFill>
                  <a:srgbClr val="585B5C"/>
                </a:solidFill>
                <a:latin typeface="Tahoma"/>
                <a:cs typeface="Tahoma"/>
              </a:rPr>
              <a:t>в </a:t>
            </a:r>
            <a:r>
              <a:rPr sz="1000" spc="80" dirty="0">
                <a:solidFill>
                  <a:srgbClr val="585B5C"/>
                </a:solidFill>
                <a:latin typeface="Tahoma"/>
                <a:cs typeface="Tahoma"/>
              </a:rPr>
              <a:t>целях </a:t>
            </a:r>
            <a:r>
              <a:rPr sz="1000" spc="8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95" dirty="0">
                <a:solidFill>
                  <a:srgbClr val="585B5C"/>
                </a:solidFill>
                <a:latin typeface="Tahoma"/>
                <a:cs typeface="Tahoma"/>
              </a:rPr>
              <a:t>поиска</a:t>
            </a:r>
            <a:r>
              <a:rPr sz="1000" spc="-4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85" dirty="0">
                <a:solidFill>
                  <a:srgbClr val="585B5C"/>
                </a:solidFill>
                <a:latin typeface="Tahoma"/>
                <a:cs typeface="Tahoma"/>
              </a:rPr>
              <a:t>работы</a:t>
            </a:r>
            <a:r>
              <a:rPr sz="1000" spc="-4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110" dirty="0">
                <a:solidFill>
                  <a:srgbClr val="585B5C"/>
                </a:solidFill>
                <a:latin typeface="Tahoma"/>
                <a:cs typeface="Tahoma"/>
              </a:rPr>
              <a:t>или</a:t>
            </a:r>
            <a:r>
              <a:rPr sz="1000" spc="-4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85" dirty="0">
                <a:solidFill>
                  <a:srgbClr val="585B5C"/>
                </a:solidFill>
                <a:latin typeface="Tahoma"/>
                <a:cs typeface="Tahoma"/>
              </a:rPr>
              <a:t>безработных</a:t>
            </a:r>
            <a:r>
              <a:rPr sz="1000" spc="-4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70" dirty="0">
                <a:solidFill>
                  <a:srgbClr val="585B5C"/>
                </a:solidFill>
                <a:latin typeface="Tahoma"/>
                <a:cs typeface="Tahoma"/>
              </a:rPr>
              <a:t>граждан.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6255" y="1419955"/>
            <a:ext cx="11741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220">
              <a:lnSpc>
                <a:spcPct val="100000"/>
              </a:lnSpc>
              <a:spcBef>
                <a:spcPts val="100"/>
              </a:spcBef>
            </a:pPr>
            <a:r>
              <a:rPr sz="1200" b="1" spc="20" dirty="0">
                <a:solidFill>
                  <a:srgbClr val="EA5429"/>
                </a:solidFill>
                <a:latin typeface="Tahoma"/>
                <a:cs typeface="Tahoma"/>
              </a:rPr>
              <a:t>Что</a:t>
            </a:r>
            <a:r>
              <a:rPr sz="1200" b="1" spc="-45" dirty="0">
                <a:solidFill>
                  <a:srgbClr val="EA5429"/>
                </a:solidFill>
                <a:latin typeface="Tahoma"/>
                <a:cs typeface="Tahoma"/>
              </a:rPr>
              <a:t> </a:t>
            </a:r>
            <a:r>
              <a:rPr sz="1200" b="1" spc="5" dirty="0">
                <a:solidFill>
                  <a:srgbClr val="EA5429"/>
                </a:solidFill>
                <a:latin typeface="Tahoma"/>
                <a:cs typeface="Tahoma"/>
              </a:rPr>
              <a:t>делать:</a:t>
            </a:r>
            <a:endParaRPr sz="1200">
              <a:latin typeface="Tahoma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65964" y="1095307"/>
            <a:ext cx="3345179" cy="1927860"/>
            <a:chOff x="265964" y="1095307"/>
            <a:chExt cx="3345179" cy="1927860"/>
          </a:xfrm>
        </p:grpSpPr>
        <p:sp>
          <p:nvSpPr>
            <p:cNvPr id="7" name="object 7"/>
            <p:cNvSpPr/>
            <p:nvPr/>
          </p:nvSpPr>
          <p:spPr>
            <a:xfrm>
              <a:off x="2401958" y="1388527"/>
              <a:ext cx="1202690" cy="292735"/>
            </a:xfrm>
            <a:custGeom>
              <a:avLst/>
              <a:gdLst/>
              <a:ahLst/>
              <a:cxnLst/>
              <a:rect l="l" t="t" r="r" b="b"/>
              <a:pathLst>
                <a:path w="1202689" h="292735">
                  <a:moveTo>
                    <a:pt x="1148194" y="292138"/>
                  </a:moveTo>
                  <a:lnTo>
                    <a:pt x="54267" y="292138"/>
                  </a:lnTo>
                  <a:lnTo>
                    <a:pt x="33143" y="287873"/>
                  </a:lnTo>
                  <a:lnTo>
                    <a:pt x="15894" y="276244"/>
                  </a:lnTo>
                  <a:lnTo>
                    <a:pt x="4264" y="258994"/>
                  </a:lnTo>
                  <a:lnTo>
                    <a:pt x="0" y="237870"/>
                  </a:lnTo>
                  <a:lnTo>
                    <a:pt x="0" y="54267"/>
                  </a:lnTo>
                  <a:lnTo>
                    <a:pt x="4264" y="33143"/>
                  </a:lnTo>
                  <a:lnTo>
                    <a:pt x="15894" y="15894"/>
                  </a:lnTo>
                  <a:lnTo>
                    <a:pt x="33143" y="4264"/>
                  </a:lnTo>
                  <a:lnTo>
                    <a:pt x="54267" y="0"/>
                  </a:lnTo>
                  <a:lnTo>
                    <a:pt x="1148194" y="0"/>
                  </a:lnTo>
                  <a:lnTo>
                    <a:pt x="1169317" y="4264"/>
                  </a:lnTo>
                  <a:lnTo>
                    <a:pt x="1186567" y="15894"/>
                  </a:lnTo>
                  <a:lnTo>
                    <a:pt x="1198196" y="33143"/>
                  </a:lnTo>
                  <a:lnTo>
                    <a:pt x="1202461" y="54267"/>
                  </a:lnTo>
                  <a:lnTo>
                    <a:pt x="1202461" y="237870"/>
                  </a:lnTo>
                  <a:lnTo>
                    <a:pt x="1198196" y="258994"/>
                  </a:lnTo>
                  <a:lnTo>
                    <a:pt x="1186567" y="276244"/>
                  </a:lnTo>
                  <a:lnTo>
                    <a:pt x="1169317" y="287873"/>
                  </a:lnTo>
                  <a:lnTo>
                    <a:pt x="1148194" y="292138"/>
                  </a:lnTo>
                  <a:close/>
                </a:path>
              </a:pathLst>
            </a:custGeom>
            <a:ln w="12700">
              <a:solidFill>
                <a:srgbClr val="EA542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2314" y="1101657"/>
              <a:ext cx="1956435" cy="1915160"/>
            </a:xfrm>
            <a:custGeom>
              <a:avLst/>
              <a:gdLst/>
              <a:ahLst/>
              <a:cxnLst/>
              <a:rect l="l" t="t" r="r" b="b"/>
              <a:pathLst>
                <a:path w="1956435" h="1915160">
                  <a:moveTo>
                    <a:pt x="1901926" y="1914855"/>
                  </a:moveTo>
                  <a:lnTo>
                    <a:pt x="54267" y="1914855"/>
                  </a:lnTo>
                  <a:lnTo>
                    <a:pt x="33143" y="1910590"/>
                  </a:lnTo>
                  <a:lnTo>
                    <a:pt x="15894" y="1898961"/>
                  </a:lnTo>
                  <a:lnTo>
                    <a:pt x="4264" y="1881711"/>
                  </a:lnTo>
                  <a:lnTo>
                    <a:pt x="0" y="1860588"/>
                  </a:lnTo>
                  <a:lnTo>
                    <a:pt x="0" y="54267"/>
                  </a:lnTo>
                  <a:lnTo>
                    <a:pt x="4264" y="33143"/>
                  </a:lnTo>
                  <a:lnTo>
                    <a:pt x="15894" y="15894"/>
                  </a:lnTo>
                  <a:lnTo>
                    <a:pt x="33143" y="4264"/>
                  </a:lnTo>
                  <a:lnTo>
                    <a:pt x="54267" y="0"/>
                  </a:lnTo>
                  <a:lnTo>
                    <a:pt x="1901926" y="0"/>
                  </a:lnTo>
                  <a:lnTo>
                    <a:pt x="1923050" y="4264"/>
                  </a:lnTo>
                  <a:lnTo>
                    <a:pt x="1940299" y="15894"/>
                  </a:lnTo>
                  <a:lnTo>
                    <a:pt x="1951929" y="33143"/>
                  </a:lnTo>
                  <a:lnTo>
                    <a:pt x="1956193" y="54267"/>
                  </a:lnTo>
                  <a:lnTo>
                    <a:pt x="1956193" y="1860588"/>
                  </a:lnTo>
                  <a:lnTo>
                    <a:pt x="1951929" y="1881711"/>
                  </a:lnTo>
                  <a:lnTo>
                    <a:pt x="1940299" y="1898961"/>
                  </a:lnTo>
                  <a:lnTo>
                    <a:pt x="1923050" y="1910590"/>
                  </a:lnTo>
                  <a:lnTo>
                    <a:pt x="1901926" y="1914855"/>
                  </a:lnTo>
                  <a:close/>
                </a:path>
              </a:pathLst>
            </a:custGeom>
            <a:ln w="12700">
              <a:solidFill>
                <a:srgbClr val="EA542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2401958" y="453810"/>
            <a:ext cx="1202690" cy="292735"/>
          </a:xfrm>
          <a:custGeom>
            <a:avLst/>
            <a:gdLst/>
            <a:ahLst/>
            <a:cxnLst/>
            <a:rect l="l" t="t" r="r" b="b"/>
            <a:pathLst>
              <a:path w="1202689" h="292734">
                <a:moveTo>
                  <a:pt x="1148194" y="292138"/>
                </a:moveTo>
                <a:lnTo>
                  <a:pt x="54267" y="292138"/>
                </a:lnTo>
                <a:lnTo>
                  <a:pt x="33143" y="287873"/>
                </a:lnTo>
                <a:lnTo>
                  <a:pt x="15894" y="276244"/>
                </a:lnTo>
                <a:lnTo>
                  <a:pt x="4264" y="258994"/>
                </a:lnTo>
                <a:lnTo>
                  <a:pt x="0" y="237870"/>
                </a:lnTo>
                <a:lnTo>
                  <a:pt x="0" y="54267"/>
                </a:lnTo>
                <a:lnTo>
                  <a:pt x="4264" y="33143"/>
                </a:lnTo>
                <a:lnTo>
                  <a:pt x="15894" y="15894"/>
                </a:lnTo>
                <a:lnTo>
                  <a:pt x="33143" y="4264"/>
                </a:lnTo>
                <a:lnTo>
                  <a:pt x="54267" y="0"/>
                </a:lnTo>
                <a:lnTo>
                  <a:pt x="1148194" y="0"/>
                </a:lnTo>
                <a:lnTo>
                  <a:pt x="1169317" y="4264"/>
                </a:lnTo>
                <a:lnTo>
                  <a:pt x="1186567" y="15894"/>
                </a:lnTo>
                <a:lnTo>
                  <a:pt x="1198196" y="33143"/>
                </a:lnTo>
                <a:lnTo>
                  <a:pt x="1202461" y="54267"/>
                </a:lnTo>
                <a:lnTo>
                  <a:pt x="1202461" y="237870"/>
                </a:lnTo>
                <a:lnTo>
                  <a:pt x="1198196" y="258994"/>
                </a:lnTo>
                <a:lnTo>
                  <a:pt x="1186567" y="276244"/>
                </a:lnTo>
                <a:lnTo>
                  <a:pt x="1169317" y="287873"/>
                </a:lnTo>
                <a:lnTo>
                  <a:pt x="1148194" y="292138"/>
                </a:lnTo>
                <a:close/>
              </a:path>
            </a:pathLst>
          </a:custGeom>
          <a:ln w="12700">
            <a:solidFill>
              <a:srgbClr val="EA54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46353" y="474226"/>
            <a:ext cx="14725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65" dirty="0">
                <a:solidFill>
                  <a:srgbClr val="EA5429"/>
                </a:solidFill>
              </a:rPr>
              <a:t>ОБЩЕ</a:t>
            </a:r>
            <a:r>
              <a:rPr spc="45" dirty="0">
                <a:solidFill>
                  <a:srgbClr val="EA5429"/>
                </a:solidFill>
              </a:rPr>
              <a:t>С</a:t>
            </a:r>
            <a:r>
              <a:rPr spc="55" dirty="0">
                <a:solidFill>
                  <a:srgbClr val="EA5429"/>
                </a:solidFill>
              </a:rPr>
              <a:t>ТВЕННЫЕ  </a:t>
            </a:r>
            <a:r>
              <a:rPr spc="65" dirty="0">
                <a:solidFill>
                  <a:srgbClr val="EA5429"/>
                </a:solidFill>
              </a:rPr>
              <a:t>РАБОТЫ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39043" y="1278035"/>
            <a:ext cx="1857375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130" dirty="0">
                <a:solidFill>
                  <a:srgbClr val="585B5C"/>
                </a:solidFill>
                <a:latin typeface="Tahoma"/>
                <a:cs typeface="Tahoma"/>
              </a:rPr>
              <a:t>При </a:t>
            </a:r>
            <a:r>
              <a:rPr sz="1000" spc="100" dirty="0">
                <a:solidFill>
                  <a:srgbClr val="585B5C"/>
                </a:solidFill>
                <a:latin typeface="Tahoma"/>
                <a:cs typeface="Tahoma"/>
              </a:rPr>
              <a:t>организации </a:t>
            </a:r>
            <a:r>
              <a:rPr sz="1000" spc="10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95" dirty="0">
                <a:solidFill>
                  <a:srgbClr val="585B5C"/>
                </a:solidFill>
                <a:latin typeface="Tahoma"/>
                <a:cs typeface="Tahoma"/>
              </a:rPr>
              <a:t>общественных </a:t>
            </a:r>
            <a:r>
              <a:rPr sz="1000" spc="80" dirty="0">
                <a:solidFill>
                  <a:srgbClr val="585B5C"/>
                </a:solidFill>
                <a:latin typeface="Tahoma"/>
                <a:cs typeface="Tahoma"/>
              </a:rPr>
              <a:t>работ </a:t>
            </a:r>
            <a:r>
              <a:rPr sz="1000" spc="8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114" dirty="0">
                <a:solidFill>
                  <a:srgbClr val="585B5C"/>
                </a:solidFill>
                <a:latin typeface="Tahoma"/>
                <a:cs typeface="Tahoma"/>
              </a:rPr>
              <a:t>можно </a:t>
            </a:r>
            <a:r>
              <a:rPr sz="1000" spc="80" dirty="0">
                <a:solidFill>
                  <a:srgbClr val="585B5C"/>
                </a:solidFill>
                <a:latin typeface="Tahoma"/>
                <a:cs typeface="Tahoma"/>
              </a:rPr>
              <a:t>получить </a:t>
            </a:r>
            <a:r>
              <a:rPr sz="1000" spc="8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105" dirty="0">
                <a:solidFill>
                  <a:srgbClr val="585B5C"/>
                </a:solidFill>
                <a:latin typeface="Tahoma"/>
                <a:cs typeface="Tahoma"/>
              </a:rPr>
              <a:t>компенсацию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60" dirty="0">
                <a:solidFill>
                  <a:srgbClr val="585B5C"/>
                </a:solidFill>
                <a:latin typeface="Verdana"/>
                <a:cs typeface="Verdana"/>
              </a:rPr>
              <a:t>до</a:t>
            </a:r>
            <a:r>
              <a:rPr sz="1000" spc="-70" dirty="0">
                <a:solidFill>
                  <a:srgbClr val="585B5C"/>
                </a:solidFill>
                <a:latin typeface="Verdana"/>
                <a:cs typeface="Verdana"/>
              </a:rPr>
              <a:t> </a:t>
            </a:r>
            <a:r>
              <a:rPr sz="1000" spc="-25" dirty="0">
                <a:solidFill>
                  <a:srgbClr val="585B5C"/>
                </a:solidFill>
                <a:latin typeface="Verdana"/>
                <a:cs typeface="Verdana"/>
              </a:rPr>
              <a:t>59</a:t>
            </a:r>
            <a:r>
              <a:rPr sz="1000" spc="-70" dirty="0">
                <a:solidFill>
                  <a:srgbClr val="585B5C"/>
                </a:solidFill>
                <a:latin typeface="Verdana"/>
                <a:cs typeface="Verdana"/>
              </a:rPr>
              <a:t> 588,1 </a:t>
            </a:r>
            <a:r>
              <a:rPr sz="1000" spc="95" dirty="0">
                <a:solidFill>
                  <a:srgbClr val="585B5C"/>
                </a:solidFill>
                <a:latin typeface="Verdana"/>
                <a:cs typeface="Verdana"/>
              </a:rPr>
              <a:t>₽  </a:t>
            </a:r>
            <a:r>
              <a:rPr sz="1000" spc="85" dirty="0">
                <a:solidFill>
                  <a:srgbClr val="585B5C"/>
                </a:solidFill>
                <a:latin typeface="Tahoma"/>
                <a:cs typeface="Tahoma"/>
              </a:rPr>
              <a:t>на</a:t>
            </a:r>
            <a:r>
              <a:rPr sz="1000" spc="-5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95" dirty="0">
                <a:solidFill>
                  <a:srgbClr val="585B5C"/>
                </a:solidFill>
                <a:latin typeface="Tahoma"/>
                <a:cs typeface="Tahoma"/>
              </a:rPr>
              <a:t>одного</a:t>
            </a:r>
            <a:r>
              <a:rPr sz="1000" spc="-5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90" dirty="0">
                <a:solidFill>
                  <a:srgbClr val="585B5C"/>
                </a:solidFill>
                <a:latin typeface="Tahoma"/>
                <a:cs typeface="Tahoma"/>
              </a:rPr>
              <a:t>работника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000" spc="70" dirty="0">
                <a:solidFill>
                  <a:srgbClr val="585B5C"/>
                </a:solidFill>
                <a:latin typeface="Tahoma"/>
                <a:cs typeface="Tahoma"/>
              </a:rPr>
              <a:t>за</a:t>
            </a:r>
            <a:r>
              <a:rPr sz="1000" spc="-7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20" dirty="0">
                <a:solidFill>
                  <a:srgbClr val="585B5C"/>
                </a:solidFill>
                <a:latin typeface="Tahoma"/>
                <a:cs typeface="Tahoma"/>
              </a:rPr>
              <a:t>3</a:t>
            </a:r>
            <a:r>
              <a:rPr sz="1000" spc="-6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100" dirty="0">
                <a:solidFill>
                  <a:srgbClr val="585B5C"/>
                </a:solidFill>
                <a:latin typeface="Tahoma"/>
                <a:cs typeface="Tahoma"/>
              </a:rPr>
              <a:t>месяца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000" spc="110" dirty="0">
                <a:solidFill>
                  <a:srgbClr val="585B5C"/>
                </a:solidFill>
                <a:latin typeface="Tahoma"/>
                <a:cs typeface="Tahoma"/>
              </a:rPr>
              <a:t>или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-125" dirty="0">
                <a:solidFill>
                  <a:srgbClr val="585B5C"/>
                </a:solidFill>
                <a:latin typeface="Verdana"/>
                <a:cs typeface="Verdana"/>
              </a:rPr>
              <a:t>19</a:t>
            </a:r>
            <a:r>
              <a:rPr sz="1000" spc="-70" dirty="0">
                <a:solidFill>
                  <a:srgbClr val="585B5C"/>
                </a:solidFill>
                <a:latin typeface="Verdana"/>
                <a:cs typeface="Verdana"/>
              </a:rPr>
              <a:t> </a:t>
            </a:r>
            <a:r>
              <a:rPr sz="1000" spc="-35" dirty="0">
                <a:solidFill>
                  <a:srgbClr val="585B5C"/>
                </a:solidFill>
                <a:latin typeface="Verdana"/>
                <a:cs typeface="Verdana"/>
              </a:rPr>
              <a:t>862,7</a:t>
            </a:r>
            <a:r>
              <a:rPr sz="1000" spc="-85" dirty="0">
                <a:solidFill>
                  <a:srgbClr val="585B5C"/>
                </a:solidFill>
                <a:latin typeface="Verdana"/>
                <a:cs typeface="Verdana"/>
              </a:rPr>
              <a:t> </a:t>
            </a:r>
            <a:r>
              <a:rPr sz="1000" spc="135" dirty="0">
                <a:solidFill>
                  <a:srgbClr val="585B5C"/>
                </a:solidFill>
                <a:latin typeface="Verdana"/>
                <a:cs typeface="Verdana"/>
              </a:rPr>
              <a:t>₽</a:t>
            </a:r>
            <a:r>
              <a:rPr sz="1000" spc="-85" dirty="0">
                <a:solidFill>
                  <a:srgbClr val="585B5C"/>
                </a:solidFill>
                <a:latin typeface="Verdana"/>
                <a:cs typeface="Verdana"/>
              </a:rPr>
              <a:t> </a:t>
            </a:r>
            <a:r>
              <a:rPr sz="1000" spc="85" dirty="0">
                <a:solidFill>
                  <a:srgbClr val="585B5C"/>
                </a:solidFill>
                <a:latin typeface="Tahoma"/>
                <a:cs typeface="Tahoma"/>
              </a:rPr>
              <a:t>в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80" dirty="0">
                <a:solidFill>
                  <a:srgbClr val="585B5C"/>
                </a:solidFill>
                <a:latin typeface="Tahoma"/>
                <a:cs typeface="Tahoma"/>
              </a:rPr>
              <a:t>месяц.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000" spc="105" dirty="0">
                <a:solidFill>
                  <a:srgbClr val="585B5C"/>
                </a:solidFill>
                <a:latin typeface="Tahoma"/>
                <a:cs typeface="Tahoma"/>
              </a:rPr>
              <a:t>Предусмотрено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-165" dirty="0">
                <a:solidFill>
                  <a:srgbClr val="585B5C"/>
                </a:solidFill>
                <a:latin typeface="Verdana"/>
                <a:cs typeface="Verdana"/>
              </a:rPr>
              <a:t>15%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000" spc="85" dirty="0">
                <a:solidFill>
                  <a:srgbClr val="585B5C"/>
                </a:solidFill>
                <a:latin typeface="Tahoma"/>
                <a:cs typeface="Tahoma"/>
              </a:rPr>
              <a:t>авансирование.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860799" y="880945"/>
            <a:ext cx="542290" cy="542290"/>
            <a:chOff x="1860799" y="880945"/>
            <a:chExt cx="542290" cy="542290"/>
          </a:xfrm>
        </p:grpSpPr>
        <p:sp>
          <p:nvSpPr>
            <p:cNvPr id="13" name="object 13"/>
            <p:cNvSpPr/>
            <p:nvPr/>
          </p:nvSpPr>
          <p:spPr>
            <a:xfrm>
              <a:off x="1875899" y="896046"/>
              <a:ext cx="511809" cy="511809"/>
            </a:xfrm>
            <a:custGeom>
              <a:avLst/>
              <a:gdLst/>
              <a:ahLst/>
              <a:cxnLst/>
              <a:rect l="l" t="t" r="r" b="b"/>
              <a:pathLst>
                <a:path w="511810" h="511809">
                  <a:moveTo>
                    <a:pt x="255879" y="0"/>
                  </a:moveTo>
                  <a:lnTo>
                    <a:pt x="209943" y="4129"/>
                  </a:lnTo>
                  <a:lnTo>
                    <a:pt x="166684" y="16033"/>
                  </a:lnTo>
                  <a:lnTo>
                    <a:pt x="126830" y="34984"/>
                  </a:lnTo>
                  <a:lnTo>
                    <a:pt x="91110" y="60252"/>
                  </a:lnTo>
                  <a:lnTo>
                    <a:pt x="60252" y="91110"/>
                  </a:lnTo>
                  <a:lnTo>
                    <a:pt x="34984" y="126830"/>
                  </a:lnTo>
                  <a:lnTo>
                    <a:pt x="16033" y="166684"/>
                  </a:lnTo>
                  <a:lnTo>
                    <a:pt x="4129" y="209943"/>
                  </a:lnTo>
                  <a:lnTo>
                    <a:pt x="0" y="255879"/>
                  </a:lnTo>
                  <a:lnTo>
                    <a:pt x="4129" y="301815"/>
                  </a:lnTo>
                  <a:lnTo>
                    <a:pt x="16033" y="345074"/>
                  </a:lnTo>
                  <a:lnTo>
                    <a:pt x="34984" y="384928"/>
                  </a:lnTo>
                  <a:lnTo>
                    <a:pt x="60252" y="420648"/>
                  </a:lnTo>
                  <a:lnTo>
                    <a:pt x="91110" y="451506"/>
                  </a:lnTo>
                  <a:lnTo>
                    <a:pt x="126830" y="476774"/>
                  </a:lnTo>
                  <a:lnTo>
                    <a:pt x="166684" y="495725"/>
                  </a:lnTo>
                  <a:lnTo>
                    <a:pt x="209943" y="507629"/>
                  </a:lnTo>
                  <a:lnTo>
                    <a:pt x="255879" y="511759"/>
                  </a:lnTo>
                  <a:lnTo>
                    <a:pt x="301815" y="507629"/>
                  </a:lnTo>
                  <a:lnTo>
                    <a:pt x="345074" y="495725"/>
                  </a:lnTo>
                  <a:lnTo>
                    <a:pt x="384928" y="476774"/>
                  </a:lnTo>
                  <a:lnTo>
                    <a:pt x="420648" y="451506"/>
                  </a:lnTo>
                  <a:lnTo>
                    <a:pt x="451506" y="420648"/>
                  </a:lnTo>
                  <a:lnTo>
                    <a:pt x="476774" y="384928"/>
                  </a:lnTo>
                  <a:lnTo>
                    <a:pt x="495725" y="345074"/>
                  </a:lnTo>
                  <a:lnTo>
                    <a:pt x="507629" y="301815"/>
                  </a:lnTo>
                  <a:lnTo>
                    <a:pt x="511759" y="255879"/>
                  </a:lnTo>
                  <a:lnTo>
                    <a:pt x="507629" y="209943"/>
                  </a:lnTo>
                  <a:lnTo>
                    <a:pt x="495725" y="166684"/>
                  </a:lnTo>
                  <a:lnTo>
                    <a:pt x="476774" y="126830"/>
                  </a:lnTo>
                  <a:lnTo>
                    <a:pt x="451506" y="91110"/>
                  </a:lnTo>
                  <a:lnTo>
                    <a:pt x="420648" y="60252"/>
                  </a:lnTo>
                  <a:lnTo>
                    <a:pt x="384928" y="34984"/>
                  </a:lnTo>
                  <a:lnTo>
                    <a:pt x="345074" y="16033"/>
                  </a:lnTo>
                  <a:lnTo>
                    <a:pt x="301815" y="4129"/>
                  </a:lnTo>
                  <a:lnTo>
                    <a:pt x="2558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60791" y="880948"/>
              <a:ext cx="542290" cy="542290"/>
            </a:xfrm>
            <a:custGeom>
              <a:avLst/>
              <a:gdLst/>
              <a:ahLst/>
              <a:cxnLst/>
              <a:rect l="l" t="t" r="r" b="b"/>
              <a:pathLst>
                <a:path w="542289" h="542290">
                  <a:moveTo>
                    <a:pt x="413766" y="187159"/>
                  </a:moveTo>
                  <a:lnTo>
                    <a:pt x="413461" y="182003"/>
                  </a:lnTo>
                  <a:lnTo>
                    <a:pt x="410425" y="178904"/>
                  </a:lnTo>
                  <a:lnTo>
                    <a:pt x="405663" y="178866"/>
                  </a:lnTo>
                  <a:lnTo>
                    <a:pt x="397484" y="178866"/>
                  </a:lnTo>
                  <a:lnTo>
                    <a:pt x="397484" y="237159"/>
                  </a:lnTo>
                  <a:lnTo>
                    <a:pt x="397484" y="379272"/>
                  </a:lnTo>
                  <a:lnTo>
                    <a:pt x="393484" y="383260"/>
                  </a:lnTo>
                  <a:lnTo>
                    <a:pt x="144094" y="383260"/>
                  </a:lnTo>
                  <a:lnTo>
                    <a:pt x="140093" y="379272"/>
                  </a:lnTo>
                  <a:lnTo>
                    <a:pt x="140093" y="237159"/>
                  </a:lnTo>
                  <a:lnTo>
                    <a:pt x="154419" y="280136"/>
                  </a:lnTo>
                  <a:lnTo>
                    <a:pt x="158076" y="287159"/>
                  </a:lnTo>
                  <a:lnTo>
                    <a:pt x="163576" y="292595"/>
                  </a:lnTo>
                  <a:lnTo>
                    <a:pt x="170472" y="296100"/>
                  </a:lnTo>
                  <a:lnTo>
                    <a:pt x="178295" y="297345"/>
                  </a:lnTo>
                  <a:lnTo>
                    <a:pt x="226580" y="297345"/>
                  </a:lnTo>
                  <a:lnTo>
                    <a:pt x="226580" y="310730"/>
                  </a:lnTo>
                  <a:lnTo>
                    <a:pt x="230238" y="314375"/>
                  </a:lnTo>
                  <a:lnTo>
                    <a:pt x="307340" y="314375"/>
                  </a:lnTo>
                  <a:lnTo>
                    <a:pt x="310997" y="310730"/>
                  </a:lnTo>
                  <a:lnTo>
                    <a:pt x="310997" y="298107"/>
                  </a:lnTo>
                  <a:lnTo>
                    <a:pt x="310997" y="297345"/>
                  </a:lnTo>
                  <a:lnTo>
                    <a:pt x="359283" y="297345"/>
                  </a:lnTo>
                  <a:lnTo>
                    <a:pt x="367106" y="296100"/>
                  </a:lnTo>
                  <a:lnTo>
                    <a:pt x="374002" y="292595"/>
                  </a:lnTo>
                  <a:lnTo>
                    <a:pt x="379514" y="287159"/>
                  </a:lnTo>
                  <a:lnTo>
                    <a:pt x="382676" y="281063"/>
                  </a:lnTo>
                  <a:lnTo>
                    <a:pt x="383159" y="280136"/>
                  </a:lnTo>
                  <a:lnTo>
                    <a:pt x="397484" y="237159"/>
                  </a:lnTo>
                  <a:lnTo>
                    <a:pt x="397484" y="178866"/>
                  </a:lnTo>
                  <a:lnTo>
                    <a:pt x="394322" y="178866"/>
                  </a:lnTo>
                  <a:lnTo>
                    <a:pt x="394322" y="195148"/>
                  </a:lnTo>
                  <a:lnTo>
                    <a:pt x="366496" y="278625"/>
                  </a:lnTo>
                  <a:lnTo>
                    <a:pt x="363105" y="281063"/>
                  </a:lnTo>
                  <a:lnTo>
                    <a:pt x="310997" y="281063"/>
                  </a:lnTo>
                  <a:lnTo>
                    <a:pt x="310997" y="280314"/>
                  </a:lnTo>
                  <a:lnTo>
                    <a:pt x="310997" y="267690"/>
                  </a:lnTo>
                  <a:lnTo>
                    <a:pt x="307340" y="264033"/>
                  </a:lnTo>
                  <a:lnTo>
                    <a:pt x="294716" y="264033"/>
                  </a:lnTo>
                  <a:lnTo>
                    <a:pt x="294716" y="280314"/>
                  </a:lnTo>
                  <a:lnTo>
                    <a:pt x="294716" y="298107"/>
                  </a:lnTo>
                  <a:lnTo>
                    <a:pt x="242862" y="298107"/>
                  </a:lnTo>
                  <a:lnTo>
                    <a:pt x="242862" y="281063"/>
                  </a:lnTo>
                  <a:lnTo>
                    <a:pt x="242862" y="280314"/>
                  </a:lnTo>
                  <a:lnTo>
                    <a:pt x="294716" y="280314"/>
                  </a:lnTo>
                  <a:lnTo>
                    <a:pt x="294716" y="264033"/>
                  </a:lnTo>
                  <a:lnTo>
                    <a:pt x="230238" y="264033"/>
                  </a:lnTo>
                  <a:lnTo>
                    <a:pt x="226580" y="267690"/>
                  </a:lnTo>
                  <a:lnTo>
                    <a:pt x="226580" y="281063"/>
                  </a:lnTo>
                  <a:lnTo>
                    <a:pt x="174459" y="281063"/>
                  </a:lnTo>
                  <a:lnTo>
                    <a:pt x="171069" y="278625"/>
                  </a:lnTo>
                  <a:lnTo>
                    <a:pt x="157251" y="237159"/>
                  </a:lnTo>
                  <a:lnTo>
                    <a:pt x="143243" y="195148"/>
                  </a:lnTo>
                  <a:lnTo>
                    <a:pt x="394322" y="195148"/>
                  </a:lnTo>
                  <a:lnTo>
                    <a:pt x="394322" y="178866"/>
                  </a:lnTo>
                  <a:lnTo>
                    <a:pt x="328028" y="178866"/>
                  </a:lnTo>
                  <a:lnTo>
                    <a:pt x="328028" y="169976"/>
                  </a:lnTo>
                  <a:lnTo>
                    <a:pt x="311746" y="146608"/>
                  </a:lnTo>
                  <a:lnTo>
                    <a:pt x="311746" y="165074"/>
                  </a:lnTo>
                  <a:lnTo>
                    <a:pt x="311746" y="178866"/>
                  </a:lnTo>
                  <a:lnTo>
                    <a:pt x="225831" y="178866"/>
                  </a:lnTo>
                  <a:lnTo>
                    <a:pt x="225831" y="165074"/>
                  </a:lnTo>
                  <a:lnTo>
                    <a:pt x="229819" y="161086"/>
                  </a:lnTo>
                  <a:lnTo>
                    <a:pt x="307759" y="161086"/>
                  </a:lnTo>
                  <a:lnTo>
                    <a:pt x="311746" y="165074"/>
                  </a:lnTo>
                  <a:lnTo>
                    <a:pt x="311746" y="146608"/>
                  </a:lnTo>
                  <a:lnTo>
                    <a:pt x="302856" y="144805"/>
                  </a:lnTo>
                  <a:lnTo>
                    <a:pt x="234721" y="144805"/>
                  </a:lnTo>
                  <a:lnTo>
                    <a:pt x="224942" y="146786"/>
                  </a:lnTo>
                  <a:lnTo>
                    <a:pt x="216928" y="152184"/>
                  </a:lnTo>
                  <a:lnTo>
                    <a:pt x="211531" y="160185"/>
                  </a:lnTo>
                  <a:lnTo>
                    <a:pt x="209550" y="169976"/>
                  </a:lnTo>
                  <a:lnTo>
                    <a:pt x="209550" y="178866"/>
                  </a:lnTo>
                  <a:lnTo>
                    <a:pt x="127469" y="178866"/>
                  </a:lnTo>
                  <a:lnTo>
                    <a:pt x="123812" y="182524"/>
                  </a:lnTo>
                  <a:lnTo>
                    <a:pt x="123812" y="374370"/>
                  </a:lnTo>
                  <a:lnTo>
                    <a:pt x="125793" y="384149"/>
                  </a:lnTo>
                  <a:lnTo>
                    <a:pt x="131203" y="392163"/>
                  </a:lnTo>
                  <a:lnTo>
                    <a:pt x="139204" y="397560"/>
                  </a:lnTo>
                  <a:lnTo>
                    <a:pt x="148996" y="399542"/>
                  </a:lnTo>
                  <a:lnTo>
                    <a:pt x="388581" y="399542"/>
                  </a:lnTo>
                  <a:lnTo>
                    <a:pt x="413766" y="374370"/>
                  </a:lnTo>
                  <a:lnTo>
                    <a:pt x="413766" y="237159"/>
                  </a:lnTo>
                  <a:lnTo>
                    <a:pt x="413766" y="195148"/>
                  </a:lnTo>
                  <a:lnTo>
                    <a:pt x="413766" y="187159"/>
                  </a:lnTo>
                  <a:close/>
                </a:path>
                <a:path w="542289" h="542290">
                  <a:moveTo>
                    <a:pt x="541959" y="270979"/>
                  </a:moveTo>
                  <a:lnTo>
                    <a:pt x="537591" y="222338"/>
                  </a:lnTo>
                  <a:lnTo>
                    <a:pt x="526859" y="183362"/>
                  </a:lnTo>
                  <a:lnTo>
                    <a:pt x="526859" y="270979"/>
                  </a:lnTo>
                  <a:lnTo>
                    <a:pt x="522732" y="316915"/>
                  </a:lnTo>
                  <a:lnTo>
                    <a:pt x="510832" y="360184"/>
                  </a:lnTo>
                  <a:lnTo>
                    <a:pt x="491871" y="400037"/>
                  </a:lnTo>
                  <a:lnTo>
                    <a:pt x="466610" y="435749"/>
                  </a:lnTo>
                  <a:lnTo>
                    <a:pt x="435749" y="466610"/>
                  </a:lnTo>
                  <a:lnTo>
                    <a:pt x="400024" y="491883"/>
                  </a:lnTo>
                  <a:lnTo>
                    <a:pt x="360172" y="510832"/>
                  </a:lnTo>
                  <a:lnTo>
                    <a:pt x="316915" y="522732"/>
                  </a:lnTo>
                  <a:lnTo>
                    <a:pt x="270979" y="526859"/>
                  </a:lnTo>
                  <a:lnTo>
                    <a:pt x="225044" y="522732"/>
                  </a:lnTo>
                  <a:lnTo>
                    <a:pt x="181787" y="510832"/>
                  </a:lnTo>
                  <a:lnTo>
                    <a:pt x="141935" y="491883"/>
                  </a:lnTo>
                  <a:lnTo>
                    <a:pt x="106210" y="466610"/>
                  </a:lnTo>
                  <a:lnTo>
                    <a:pt x="75349" y="435749"/>
                  </a:lnTo>
                  <a:lnTo>
                    <a:pt x="50088" y="400037"/>
                  </a:lnTo>
                  <a:lnTo>
                    <a:pt x="31140" y="360184"/>
                  </a:lnTo>
                  <a:lnTo>
                    <a:pt x="19227" y="316915"/>
                  </a:lnTo>
                  <a:lnTo>
                    <a:pt x="15100" y="270979"/>
                  </a:lnTo>
                  <a:lnTo>
                    <a:pt x="19227" y="225044"/>
                  </a:lnTo>
                  <a:lnTo>
                    <a:pt x="31140" y="181787"/>
                  </a:lnTo>
                  <a:lnTo>
                    <a:pt x="50088" y="141935"/>
                  </a:lnTo>
                  <a:lnTo>
                    <a:pt x="75349" y="106210"/>
                  </a:lnTo>
                  <a:lnTo>
                    <a:pt x="106210" y="75361"/>
                  </a:lnTo>
                  <a:lnTo>
                    <a:pt x="141935" y="50088"/>
                  </a:lnTo>
                  <a:lnTo>
                    <a:pt x="181787" y="31140"/>
                  </a:lnTo>
                  <a:lnTo>
                    <a:pt x="225044" y="19227"/>
                  </a:lnTo>
                  <a:lnTo>
                    <a:pt x="270979" y="15100"/>
                  </a:lnTo>
                  <a:lnTo>
                    <a:pt x="316915" y="19227"/>
                  </a:lnTo>
                  <a:lnTo>
                    <a:pt x="360172" y="31140"/>
                  </a:lnTo>
                  <a:lnTo>
                    <a:pt x="400024" y="50088"/>
                  </a:lnTo>
                  <a:lnTo>
                    <a:pt x="435749" y="75361"/>
                  </a:lnTo>
                  <a:lnTo>
                    <a:pt x="466610" y="106210"/>
                  </a:lnTo>
                  <a:lnTo>
                    <a:pt x="491871" y="141935"/>
                  </a:lnTo>
                  <a:lnTo>
                    <a:pt x="510832" y="181787"/>
                  </a:lnTo>
                  <a:lnTo>
                    <a:pt x="522732" y="225044"/>
                  </a:lnTo>
                  <a:lnTo>
                    <a:pt x="526859" y="270979"/>
                  </a:lnTo>
                  <a:lnTo>
                    <a:pt x="526859" y="183362"/>
                  </a:lnTo>
                  <a:lnTo>
                    <a:pt x="504913" y="134327"/>
                  </a:lnTo>
                  <a:lnTo>
                    <a:pt x="478155" y="96494"/>
                  </a:lnTo>
                  <a:lnTo>
                    <a:pt x="445465" y="63817"/>
                  </a:lnTo>
                  <a:lnTo>
                    <a:pt x="407644" y="37058"/>
                  </a:lnTo>
                  <a:lnTo>
                    <a:pt x="365442" y="16992"/>
                  </a:lnTo>
                  <a:lnTo>
                    <a:pt x="319620" y="4381"/>
                  </a:lnTo>
                  <a:lnTo>
                    <a:pt x="270979" y="0"/>
                  </a:lnTo>
                  <a:lnTo>
                    <a:pt x="222338" y="4381"/>
                  </a:lnTo>
                  <a:lnTo>
                    <a:pt x="176530" y="16992"/>
                  </a:lnTo>
                  <a:lnTo>
                    <a:pt x="134327" y="37058"/>
                  </a:lnTo>
                  <a:lnTo>
                    <a:pt x="96494" y="63817"/>
                  </a:lnTo>
                  <a:lnTo>
                    <a:pt x="63817" y="96494"/>
                  </a:lnTo>
                  <a:lnTo>
                    <a:pt x="37058" y="134327"/>
                  </a:lnTo>
                  <a:lnTo>
                    <a:pt x="16979" y="176530"/>
                  </a:lnTo>
                  <a:lnTo>
                    <a:pt x="4381" y="222338"/>
                  </a:lnTo>
                  <a:lnTo>
                    <a:pt x="0" y="270979"/>
                  </a:lnTo>
                  <a:lnTo>
                    <a:pt x="4381" y="319633"/>
                  </a:lnTo>
                  <a:lnTo>
                    <a:pt x="16979" y="365442"/>
                  </a:lnTo>
                  <a:lnTo>
                    <a:pt x="37058" y="407644"/>
                  </a:lnTo>
                  <a:lnTo>
                    <a:pt x="63817" y="445477"/>
                  </a:lnTo>
                  <a:lnTo>
                    <a:pt x="96494" y="478155"/>
                  </a:lnTo>
                  <a:lnTo>
                    <a:pt x="134327" y="504913"/>
                  </a:lnTo>
                  <a:lnTo>
                    <a:pt x="176530" y="524979"/>
                  </a:lnTo>
                  <a:lnTo>
                    <a:pt x="222338" y="537591"/>
                  </a:lnTo>
                  <a:lnTo>
                    <a:pt x="270979" y="541959"/>
                  </a:lnTo>
                  <a:lnTo>
                    <a:pt x="319620" y="537591"/>
                  </a:lnTo>
                  <a:lnTo>
                    <a:pt x="358597" y="526859"/>
                  </a:lnTo>
                  <a:lnTo>
                    <a:pt x="365442" y="524979"/>
                  </a:lnTo>
                  <a:lnTo>
                    <a:pt x="407644" y="504913"/>
                  </a:lnTo>
                  <a:lnTo>
                    <a:pt x="445465" y="478155"/>
                  </a:lnTo>
                  <a:lnTo>
                    <a:pt x="478155" y="445477"/>
                  </a:lnTo>
                  <a:lnTo>
                    <a:pt x="504913" y="407644"/>
                  </a:lnTo>
                  <a:lnTo>
                    <a:pt x="524979" y="365442"/>
                  </a:lnTo>
                  <a:lnTo>
                    <a:pt x="537591" y="319633"/>
                  </a:lnTo>
                  <a:lnTo>
                    <a:pt x="541959" y="270979"/>
                  </a:lnTo>
                  <a:close/>
                </a:path>
              </a:pathLst>
            </a:custGeom>
            <a:solidFill>
              <a:srgbClr val="EA54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5854065" cy="341630"/>
            <a:chOff x="0" y="0"/>
            <a:chExt cx="5854065" cy="341630"/>
          </a:xfrm>
        </p:grpSpPr>
        <p:sp>
          <p:nvSpPr>
            <p:cNvPr id="3" name="object 3"/>
            <p:cNvSpPr/>
            <p:nvPr/>
          </p:nvSpPr>
          <p:spPr>
            <a:xfrm>
              <a:off x="1829993" y="0"/>
              <a:ext cx="4023995" cy="149860"/>
            </a:xfrm>
            <a:custGeom>
              <a:avLst/>
              <a:gdLst/>
              <a:ahLst/>
              <a:cxnLst/>
              <a:rect l="l" t="t" r="r" b="b"/>
              <a:pathLst>
                <a:path w="4023995" h="149860">
                  <a:moveTo>
                    <a:pt x="4023588" y="0"/>
                  </a:moveTo>
                  <a:lnTo>
                    <a:pt x="3564775" y="0"/>
                  </a:lnTo>
                  <a:lnTo>
                    <a:pt x="979563" y="0"/>
                  </a:lnTo>
                  <a:lnTo>
                    <a:pt x="66573" y="0"/>
                  </a:lnTo>
                  <a:lnTo>
                    <a:pt x="3581" y="109512"/>
                  </a:lnTo>
                  <a:lnTo>
                    <a:pt x="0" y="123202"/>
                  </a:lnTo>
                  <a:lnTo>
                    <a:pt x="3606" y="136055"/>
                  </a:lnTo>
                  <a:lnTo>
                    <a:pt x="12954" y="145580"/>
                  </a:lnTo>
                  <a:lnTo>
                    <a:pt x="26593" y="149313"/>
                  </a:lnTo>
                  <a:lnTo>
                    <a:pt x="939584" y="149313"/>
                  </a:lnTo>
                  <a:lnTo>
                    <a:pt x="3604768" y="149313"/>
                  </a:lnTo>
                  <a:lnTo>
                    <a:pt x="4023588" y="149313"/>
                  </a:lnTo>
                  <a:lnTo>
                    <a:pt x="4023588" y="0"/>
                  </a:lnTo>
                  <a:close/>
                </a:path>
              </a:pathLst>
            </a:custGeom>
            <a:solidFill>
              <a:srgbClr val="59B7E7"/>
            </a:solid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2376170" cy="341630"/>
            </a:xfrm>
            <a:custGeom>
              <a:avLst/>
              <a:gdLst/>
              <a:ahLst/>
              <a:cxnLst/>
              <a:rect l="l" t="t" r="r" b="b"/>
              <a:pathLst>
                <a:path w="2376170" h="341630">
                  <a:moveTo>
                    <a:pt x="2198969" y="0"/>
                  </a:moveTo>
                  <a:lnTo>
                    <a:pt x="0" y="0"/>
                  </a:lnTo>
                  <a:lnTo>
                    <a:pt x="0" y="341365"/>
                  </a:lnTo>
                  <a:lnTo>
                    <a:pt x="2349431" y="341365"/>
                  </a:lnTo>
                  <a:lnTo>
                    <a:pt x="2363074" y="337636"/>
                  </a:lnTo>
                  <a:lnTo>
                    <a:pt x="2372415" y="328103"/>
                  </a:lnTo>
                  <a:lnTo>
                    <a:pt x="2376016" y="315251"/>
                  </a:lnTo>
                  <a:lnTo>
                    <a:pt x="2372443" y="301563"/>
                  </a:lnTo>
                  <a:lnTo>
                    <a:pt x="2198969" y="0"/>
                  </a:lnTo>
                  <a:close/>
                </a:path>
              </a:pathLst>
            </a:custGeom>
            <a:solidFill>
              <a:srgbClr val="EA5429"/>
            </a:solidFill>
          </p:spPr>
          <p:txBody>
            <a:bodyPr wrap="square" lIns="0" tIns="0" rIns="0" bIns="0" rtlCol="0"/>
            <a:lstStyle/>
            <a:p>
              <a:endParaRPr sz="1600"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3097683"/>
            <a:ext cx="5854065" cy="178435"/>
            <a:chOff x="0" y="3097683"/>
            <a:chExt cx="5854065" cy="178435"/>
          </a:xfrm>
        </p:grpSpPr>
        <p:sp>
          <p:nvSpPr>
            <p:cNvPr id="6" name="object 6"/>
            <p:cNvSpPr/>
            <p:nvPr/>
          </p:nvSpPr>
          <p:spPr>
            <a:xfrm>
              <a:off x="0" y="3176513"/>
              <a:ext cx="3500120" cy="99695"/>
            </a:xfrm>
            <a:custGeom>
              <a:avLst/>
              <a:gdLst/>
              <a:ahLst/>
              <a:cxnLst/>
              <a:rect l="l" t="t" r="r" b="b"/>
              <a:pathLst>
                <a:path w="3500120" h="99695">
                  <a:moveTo>
                    <a:pt x="3472920" y="0"/>
                  </a:moveTo>
                  <a:lnTo>
                    <a:pt x="0" y="0"/>
                  </a:lnTo>
                  <a:lnTo>
                    <a:pt x="0" y="99235"/>
                  </a:lnTo>
                  <a:lnTo>
                    <a:pt x="3461743" y="99235"/>
                  </a:lnTo>
                  <a:lnTo>
                    <a:pt x="3495932" y="39801"/>
                  </a:lnTo>
                  <a:lnTo>
                    <a:pt x="3499505" y="26113"/>
                  </a:lnTo>
                  <a:lnTo>
                    <a:pt x="3495904" y="13261"/>
                  </a:lnTo>
                  <a:lnTo>
                    <a:pt x="3486563" y="3729"/>
                  </a:lnTo>
                  <a:lnTo>
                    <a:pt x="3472920" y="0"/>
                  </a:lnTo>
                  <a:close/>
                </a:path>
              </a:pathLst>
            </a:custGeom>
            <a:solidFill>
              <a:srgbClr val="58B6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51796" y="3097683"/>
              <a:ext cx="3101975" cy="178435"/>
            </a:xfrm>
            <a:custGeom>
              <a:avLst/>
              <a:gdLst/>
              <a:ahLst/>
              <a:cxnLst/>
              <a:rect l="l" t="t" r="r" b="b"/>
              <a:pathLst>
                <a:path w="3101975" h="178435">
                  <a:moveTo>
                    <a:pt x="3101798" y="0"/>
                  </a:moveTo>
                  <a:lnTo>
                    <a:pt x="26585" y="0"/>
                  </a:lnTo>
                  <a:lnTo>
                    <a:pt x="12942" y="3729"/>
                  </a:lnTo>
                  <a:lnTo>
                    <a:pt x="3601" y="13261"/>
                  </a:lnTo>
                  <a:lnTo>
                    <a:pt x="0" y="26113"/>
                  </a:lnTo>
                  <a:lnTo>
                    <a:pt x="3573" y="39801"/>
                  </a:lnTo>
                  <a:lnTo>
                    <a:pt x="83109" y="178065"/>
                  </a:lnTo>
                  <a:lnTo>
                    <a:pt x="3101798" y="178065"/>
                  </a:lnTo>
                  <a:lnTo>
                    <a:pt x="3101798" y="0"/>
                  </a:lnTo>
                  <a:close/>
                </a:path>
              </a:pathLst>
            </a:custGeom>
            <a:solidFill>
              <a:srgbClr val="EA54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06692" y="341630"/>
            <a:ext cx="30867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5" dirty="0"/>
              <a:t>ОБРАЗОВАТЕЛЬНЫЕ</a:t>
            </a:r>
            <a:r>
              <a:rPr spc="-75" dirty="0"/>
              <a:t> </a:t>
            </a:r>
            <a:r>
              <a:rPr spc="55" dirty="0"/>
              <a:t>ОРГАНИЗАЦИИ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3141" y="475774"/>
            <a:ext cx="514713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ФГАОУ ВО «САНКТ-ПЕТЕРБУРГСКИЙ ПОЛИТЕХНИЧЕСКИЙ УНИВЕРСИТЕТ ПЕТРА ВЕЛИКОГО» - </a:t>
            </a:r>
            <a:r>
              <a:rPr lang="ru-RU" sz="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250 </a:t>
            </a:r>
            <a:r>
              <a:rPr lang="ru-RU" sz="8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р.м</a:t>
            </a:r>
            <a:r>
              <a:rPr lang="ru-RU" sz="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lnSpc>
                <a:spcPct val="2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ФГБОУ ВО «САНКТ-ПЕТЕРБУРГСКИЙ ГОСУДАРСТВЕННЫЙ АГРАРНЫЙ УНИВЕРСИТЕТ» - </a:t>
            </a:r>
            <a:r>
              <a:rPr lang="ru-RU" sz="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121 </a:t>
            </a:r>
            <a:r>
              <a:rPr lang="ru-RU" sz="7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р.м</a:t>
            </a:r>
            <a:r>
              <a:rPr lang="ru-RU" sz="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lnSpc>
                <a:spcPct val="2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ФГБОУ ВО СПБ «УНИВЕРСИТЕТ ГОСУДАРСТВЕННОЙ ПРОТИВОПОЖАРНОЙ СЛУЖБЫ МИНИСТЕРСТВА РОССИЙСКОЙ ФЕДЕРАЦИИ ПО ДЕЛАМ ГРАЖДАНСКОЙ ОБОРОНЫ, ЧРЕЗВЫЧАЙНЫМ СИТУАЦИЯМ И ЛИКВИДАЦИИ ПОСЛЕДСТВИЙ СТИХИЙНЫХ БЕДСТВИЙ ИМЕНИ ГЕРОЯ РФ ГЕНЕРАЛА АРМИИ Е.Н.ЗИНИЧЕВА» - </a:t>
            </a:r>
            <a:r>
              <a:rPr lang="ru-RU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106 </a:t>
            </a:r>
            <a:r>
              <a:rPr lang="ru-RU" sz="7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р.м</a:t>
            </a:r>
            <a:r>
              <a:rPr lang="ru-RU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lnSpc>
                <a:spcPct val="2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СПБ ГБПОУ «АКАДЕМИЯ МАШИНОСТРОЕНИЯ ИМЕНИ Ж.Я.КОТИНА» - </a:t>
            </a:r>
            <a:r>
              <a:rPr lang="ru-RU" sz="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74 </a:t>
            </a:r>
            <a:r>
              <a:rPr lang="ru-RU" sz="7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р.м</a:t>
            </a:r>
            <a:r>
              <a:rPr lang="ru-RU" sz="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lnSpc>
                <a:spcPct val="2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ФГБОУ ВО «РОССИЙСКИЙ ГОСУДАРСТВЕННЫЙ ГИДРОМЕТЕОРОЛОГИЧЕСКИЙ УНИВЕРСИТЕТ» - </a:t>
            </a:r>
            <a:r>
              <a:rPr lang="ru-RU" sz="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 </a:t>
            </a:r>
            <a:r>
              <a:rPr lang="ru-RU" sz="7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р.м</a:t>
            </a:r>
            <a:r>
              <a:rPr lang="ru-RU" sz="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7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Google Shape;85;p3"/>
          <p:cNvSpPr/>
          <p:nvPr/>
        </p:nvSpPr>
        <p:spPr>
          <a:xfrm>
            <a:off x="179796" y="566117"/>
            <a:ext cx="338670" cy="308379"/>
          </a:xfrm>
          <a:prstGeom prst="rect">
            <a:avLst/>
          </a:prstGeom>
          <a:blipFill rotWithShape="1">
            <a:blip r:embed="rId2">
              <a:alphaModFix/>
            </a:blip>
            <a:srcRect/>
            <a:stretch>
              <a:fillRect l="-49822" t="-40974" r="-414259" b="-314536"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88" y="1461710"/>
            <a:ext cx="385416" cy="385416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26" y="983241"/>
            <a:ext cx="318340" cy="31834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62" y="2724412"/>
            <a:ext cx="387267" cy="38726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6" t="18760" r="18023" b="14482"/>
          <a:stretch/>
        </p:blipFill>
        <p:spPr>
          <a:xfrm>
            <a:off x="137028" y="2284291"/>
            <a:ext cx="444536" cy="44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04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5854065" cy="341630"/>
            <a:chOff x="0" y="0"/>
            <a:chExt cx="5854065" cy="341630"/>
          </a:xfrm>
        </p:grpSpPr>
        <p:sp>
          <p:nvSpPr>
            <p:cNvPr id="3" name="object 3"/>
            <p:cNvSpPr/>
            <p:nvPr/>
          </p:nvSpPr>
          <p:spPr>
            <a:xfrm>
              <a:off x="1829993" y="0"/>
              <a:ext cx="4023995" cy="149860"/>
            </a:xfrm>
            <a:custGeom>
              <a:avLst/>
              <a:gdLst/>
              <a:ahLst/>
              <a:cxnLst/>
              <a:rect l="l" t="t" r="r" b="b"/>
              <a:pathLst>
                <a:path w="4023995" h="149860">
                  <a:moveTo>
                    <a:pt x="4023588" y="0"/>
                  </a:moveTo>
                  <a:lnTo>
                    <a:pt x="3564775" y="0"/>
                  </a:lnTo>
                  <a:lnTo>
                    <a:pt x="979563" y="0"/>
                  </a:lnTo>
                  <a:lnTo>
                    <a:pt x="66573" y="0"/>
                  </a:lnTo>
                  <a:lnTo>
                    <a:pt x="3581" y="109512"/>
                  </a:lnTo>
                  <a:lnTo>
                    <a:pt x="0" y="123202"/>
                  </a:lnTo>
                  <a:lnTo>
                    <a:pt x="3606" y="136055"/>
                  </a:lnTo>
                  <a:lnTo>
                    <a:pt x="12954" y="145580"/>
                  </a:lnTo>
                  <a:lnTo>
                    <a:pt x="26593" y="149313"/>
                  </a:lnTo>
                  <a:lnTo>
                    <a:pt x="939584" y="149313"/>
                  </a:lnTo>
                  <a:lnTo>
                    <a:pt x="3604768" y="149313"/>
                  </a:lnTo>
                  <a:lnTo>
                    <a:pt x="4023588" y="149313"/>
                  </a:lnTo>
                  <a:lnTo>
                    <a:pt x="4023588" y="0"/>
                  </a:lnTo>
                  <a:close/>
                </a:path>
              </a:pathLst>
            </a:custGeom>
            <a:solidFill>
              <a:srgbClr val="59B7E7"/>
            </a:solid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2376170" cy="341630"/>
            </a:xfrm>
            <a:custGeom>
              <a:avLst/>
              <a:gdLst/>
              <a:ahLst/>
              <a:cxnLst/>
              <a:rect l="l" t="t" r="r" b="b"/>
              <a:pathLst>
                <a:path w="2376170" h="341630">
                  <a:moveTo>
                    <a:pt x="2198969" y="0"/>
                  </a:moveTo>
                  <a:lnTo>
                    <a:pt x="0" y="0"/>
                  </a:lnTo>
                  <a:lnTo>
                    <a:pt x="0" y="341365"/>
                  </a:lnTo>
                  <a:lnTo>
                    <a:pt x="2349431" y="341365"/>
                  </a:lnTo>
                  <a:lnTo>
                    <a:pt x="2363074" y="337636"/>
                  </a:lnTo>
                  <a:lnTo>
                    <a:pt x="2372415" y="328103"/>
                  </a:lnTo>
                  <a:lnTo>
                    <a:pt x="2376016" y="315251"/>
                  </a:lnTo>
                  <a:lnTo>
                    <a:pt x="2372443" y="301563"/>
                  </a:lnTo>
                  <a:lnTo>
                    <a:pt x="2198969" y="0"/>
                  </a:lnTo>
                  <a:close/>
                </a:path>
              </a:pathLst>
            </a:custGeom>
            <a:solidFill>
              <a:srgbClr val="EA5429"/>
            </a:solidFill>
          </p:spPr>
          <p:txBody>
            <a:bodyPr wrap="square" lIns="0" tIns="0" rIns="0" bIns="0" rtlCol="0"/>
            <a:lstStyle/>
            <a:p>
              <a:endParaRPr sz="1600"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3097683"/>
            <a:ext cx="5854065" cy="178435"/>
            <a:chOff x="0" y="3097683"/>
            <a:chExt cx="5854065" cy="178435"/>
          </a:xfrm>
        </p:grpSpPr>
        <p:sp>
          <p:nvSpPr>
            <p:cNvPr id="6" name="object 6"/>
            <p:cNvSpPr/>
            <p:nvPr/>
          </p:nvSpPr>
          <p:spPr>
            <a:xfrm>
              <a:off x="0" y="3176513"/>
              <a:ext cx="3500120" cy="99695"/>
            </a:xfrm>
            <a:custGeom>
              <a:avLst/>
              <a:gdLst/>
              <a:ahLst/>
              <a:cxnLst/>
              <a:rect l="l" t="t" r="r" b="b"/>
              <a:pathLst>
                <a:path w="3500120" h="99695">
                  <a:moveTo>
                    <a:pt x="3472920" y="0"/>
                  </a:moveTo>
                  <a:lnTo>
                    <a:pt x="0" y="0"/>
                  </a:lnTo>
                  <a:lnTo>
                    <a:pt x="0" y="99235"/>
                  </a:lnTo>
                  <a:lnTo>
                    <a:pt x="3461743" y="99235"/>
                  </a:lnTo>
                  <a:lnTo>
                    <a:pt x="3495932" y="39801"/>
                  </a:lnTo>
                  <a:lnTo>
                    <a:pt x="3499505" y="26113"/>
                  </a:lnTo>
                  <a:lnTo>
                    <a:pt x="3495904" y="13261"/>
                  </a:lnTo>
                  <a:lnTo>
                    <a:pt x="3486563" y="3729"/>
                  </a:lnTo>
                  <a:lnTo>
                    <a:pt x="3472920" y="0"/>
                  </a:lnTo>
                  <a:close/>
                </a:path>
              </a:pathLst>
            </a:custGeom>
            <a:solidFill>
              <a:srgbClr val="58B6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51796" y="3097683"/>
              <a:ext cx="3101975" cy="178435"/>
            </a:xfrm>
            <a:custGeom>
              <a:avLst/>
              <a:gdLst/>
              <a:ahLst/>
              <a:cxnLst/>
              <a:rect l="l" t="t" r="r" b="b"/>
              <a:pathLst>
                <a:path w="3101975" h="178435">
                  <a:moveTo>
                    <a:pt x="3101798" y="0"/>
                  </a:moveTo>
                  <a:lnTo>
                    <a:pt x="26585" y="0"/>
                  </a:lnTo>
                  <a:lnTo>
                    <a:pt x="12942" y="3729"/>
                  </a:lnTo>
                  <a:lnTo>
                    <a:pt x="3601" y="13261"/>
                  </a:lnTo>
                  <a:lnTo>
                    <a:pt x="0" y="26113"/>
                  </a:lnTo>
                  <a:lnTo>
                    <a:pt x="3573" y="39801"/>
                  </a:lnTo>
                  <a:lnTo>
                    <a:pt x="83109" y="178065"/>
                  </a:lnTo>
                  <a:lnTo>
                    <a:pt x="3101798" y="178065"/>
                  </a:lnTo>
                  <a:lnTo>
                    <a:pt x="3101798" y="0"/>
                  </a:lnTo>
                  <a:close/>
                </a:path>
              </a:pathLst>
            </a:custGeom>
            <a:solidFill>
              <a:srgbClr val="EA54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06692" y="341630"/>
            <a:ext cx="30867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5" dirty="0"/>
              <a:t>ОБРАЗОВАТЕЛЬНЫЕ</a:t>
            </a:r>
            <a:r>
              <a:rPr spc="-75" dirty="0"/>
              <a:t> </a:t>
            </a:r>
            <a:r>
              <a:rPr spc="55" dirty="0"/>
              <a:t>ОРГАНИЗАЦИИ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65150" y="507142"/>
            <a:ext cx="5160754" cy="3008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ФГАОУ ВО СПБ «ГОСУДАРСТВЕННЫЙ ЭЛЕКТРОТЕХНИЧЕСКИЙ УНИВЕРСИТЕТ ЛЭТИ ИМ.В.И.УЛЬЯНОВА (ЛЕНИНА)» - </a:t>
            </a:r>
            <a:r>
              <a:rPr lang="ru-RU" sz="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56 </a:t>
            </a:r>
            <a:r>
              <a:rPr lang="ru-RU" sz="7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р.м</a:t>
            </a:r>
            <a:r>
              <a:rPr lang="ru-RU" sz="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lnSpc>
                <a:spcPct val="2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СПБ ГБПОУ «ПЕТРОВСКИЙ КОЛЛЕДЖ» - </a:t>
            </a:r>
            <a:r>
              <a:rPr lang="ru-RU" sz="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</a:t>
            </a:r>
            <a:r>
              <a:rPr lang="ru-RU" sz="7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р.м</a:t>
            </a:r>
            <a:r>
              <a:rPr lang="ru-RU" sz="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lnSpc>
                <a:spcPct val="2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ФГБОУ </a:t>
            </a:r>
            <a:r>
              <a:rPr lang="ru-RU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 СПБ </a:t>
            </a:r>
            <a:r>
              <a:rPr lang="ru-RU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«ГОСУДАРСТВЕННЫЙ МОРСКОЙ ТЕХНИЧЕСКИЙ УНИВЕРСИТЕТ» - </a:t>
            </a:r>
            <a:r>
              <a:rPr lang="ru-RU" sz="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</a:t>
            </a:r>
            <a:r>
              <a:rPr lang="ru-RU" sz="7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р.м</a:t>
            </a:r>
            <a:r>
              <a:rPr lang="ru-RU" sz="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lnSpc>
                <a:spcPct val="2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СПБ ГБПОУ «САНКТ-ПЕТЕРБУРГСКИЙ ТЕХНИЧЕСКИЙ КОЛЛЕДЖ УПРАВЛЕНИЯ И КОММЕРЦИИ» - </a:t>
            </a:r>
            <a:r>
              <a:rPr lang="ru-RU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ru-RU" sz="7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р.м</a:t>
            </a:r>
            <a:r>
              <a:rPr lang="ru-RU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lnSpc>
                <a:spcPct val="3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ЧОУ ВО «БАЛТИЙСКИЙ ГУМАНИТАРНЫЙ ИНСТИТУТ» - </a:t>
            </a:r>
            <a:r>
              <a:rPr lang="ru-RU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ru-RU" sz="7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р.м</a:t>
            </a:r>
            <a:r>
              <a:rPr lang="ru-RU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lnSpc>
                <a:spcPct val="2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САНКТ-ПЕТЕРБУРГСКОЕ ГБПОУ «САНКТ-ПЕТЕРБУРГСКИЙ ТЕХНИКУМ ОТРАСЛЕВЫХ ТЕХНОЛОГИЙ ФИНАНСОВ И ПРАВА» - </a:t>
            </a:r>
            <a:r>
              <a:rPr lang="ru-RU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ru-RU" sz="7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р.м</a:t>
            </a:r>
            <a:r>
              <a:rPr lang="ru-RU" sz="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lnSpc>
                <a:spcPct val="2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7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92"/>
          <a:stretch/>
        </p:blipFill>
        <p:spPr>
          <a:xfrm>
            <a:off x="105161" y="1419154"/>
            <a:ext cx="459989" cy="392726"/>
          </a:xfrm>
          <a:prstGeom prst="rect">
            <a:avLst/>
          </a:prstGeom>
        </p:spPr>
      </p:pic>
      <p:sp>
        <p:nvSpPr>
          <p:cNvPr id="12" name="Google Shape;89;p3"/>
          <p:cNvSpPr/>
          <p:nvPr/>
        </p:nvSpPr>
        <p:spPr>
          <a:xfrm>
            <a:off x="121373" y="2355514"/>
            <a:ext cx="427564" cy="277364"/>
          </a:xfrm>
          <a:prstGeom prst="rect">
            <a:avLst/>
          </a:prstGeom>
          <a:blipFill rotWithShape="1">
            <a:blip r:embed="rId3">
              <a:alphaModFix/>
            </a:blip>
            <a:srcRect/>
            <a:stretch>
              <a:fillRect l="-1" r="-132381"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55" y="2760878"/>
            <a:ext cx="304801" cy="29870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901" y="1613392"/>
            <a:ext cx="764114" cy="76411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73" y="530312"/>
            <a:ext cx="419100" cy="4191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8" y="919529"/>
            <a:ext cx="525156" cy="48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76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097928"/>
            <a:ext cx="5854065" cy="178435"/>
            <a:chOff x="0" y="3097928"/>
            <a:chExt cx="5854065" cy="178435"/>
          </a:xfrm>
        </p:grpSpPr>
        <p:sp>
          <p:nvSpPr>
            <p:cNvPr id="3" name="object 3"/>
            <p:cNvSpPr/>
            <p:nvPr/>
          </p:nvSpPr>
          <p:spPr>
            <a:xfrm>
              <a:off x="0" y="3176758"/>
              <a:ext cx="3500120" cy="99695"/>
            </a:xfrm>
            <a:custGeom>
              <a:avLst/>
              <a:gdLst/>
              <a:ahLst/>
              <a:cxnLst/>
              <a:rect l="l" t="t" r="r" b="b"/>
              <a:pathLst>
                <a:path w="3500120" h="99695">
                  <a:moveTo>
                    <a:pt x="3472920" y="0"/>
                  </a:moveTo>
                  <a:lnTo>
                    <a:pt x="0" y="0"/>
                  </a:lnTo>
                  <a:lnTo>
                    <a:pt x="0" y="99244"/>
                  </a:lnTo>
                  <a:lnTo>
                    <a:pt x="3461738" y="99244"/>
                  </a:lnTo>
                  <a:lnTo>
                    <a:pt x="3495932" y="39801"/>
                  </a:lnTo>
                  <a:lnTo>
                    <a:pt x="3499505" y="26113"/>
                  </a:lnTo>
                  <a:lnTo>
                    <a:pt x="3495904" y="13261"/>
                  </a:lnTo>
                  <a:lnTo>
                    <a:pt x="3486563" y="3729"/>
                  </a:lnTo>
                  <a:lnTo>
                    <a:pt x="3472920" y="0"/>
                  </a:lnTo>
                  <a:close/>
                </a:path>
              </a:pathLst>
            </a:custGeom>
            <a:solidFill>
              <a:srgbClr val="58B6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751796" y="3097928"/>
              <a:ext cx="3101975" cy="178435"/>
            </a:xfrm>
            <a:custGeom>
              <a:avLst/>
              <a:gdLst/>
              <a:ahLst/>
              <a:cxnLst/>
              <a:rect l="l" t="t" r="r" b="b"/>
              <a:pathLst>
                <a:path w="3101975" h="178435">
                  <a:moveTo>
                    <a:pt x="3101798" y="0"/>
                  </a:moveTo>
                  <a:lnTo>
                    <a:pt x="26585" y="0"/>
                  </a:lnTo>
                  <a:lnTo>
                    <a:pt x="12942" y="3729"/>
                  </a:lnTo>
                  <a:lnTo>
                    <a:pt x="3601" y="13261"/>
                  </a:lnTo>
                  <a:lnTo>
                    <a:pt x="0" y="26113"/>
                  </a:lnTo>
                  <a:lnTo>
                    <a:pt x="3573" y="39801"/>
                  </a:lnTo>
                  <a:lnTo>
                    <a:pt x="83114" y="178074"/>
                  </a:lnTo>
                  <a:lnTo>
                    <a:pt x="3101798" y="178074"/>
                  </a:lnTo>
                  <a:lnTo>
                    <a:pt x="3101798" y="0"/>
                  </a:lnTo>
                  <a:close/>
                </a:path>
              </a:pathLst>
            </a:custGeom>
            <a:solidFill>
              <a:srgbClr val="EA54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416255" y="784918"/>
            <a:ext cx="3295650" cy="1881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74295">
              <a:lnSpc>
                <a:spcPct val="100000"/>
              </a:lnSpc>
              <a:spcBef>
                <a:spcPts val="100"/>
              </a:spcBef>
              <a:buChar char="•"/>
              <a:tabLst>
                <a:tab pos="196215" algn="l"/>
              </a:tabLst>
            </a:pPr>
            <a:r>
              <a:rPr sz="1000" spc="105" dirty="0">
                <a:solidFill>
                  <a:srgbClr val="585B5C"/>
                </a:solidFill>
                <a:latin typeface="Tahoma"/>
                <a:cs typeface="Tahoma"/>
              </a:rPr>
              <a:t>юридические</a:t>
            </a:r>
            <a:r>
              <a:rPr sz="1000" spc="-7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95" dirty="0">
                <a:solidFill>
                  <a:srgbClr val="585B5C"/>
                </a:solidFill>
                <a:latin typeface="Tahoma"/>
                <a:cs typeface="Tahoma"/>
              </a:rPr>
              <a:t>лица</a:t>
            </a:r>
            <a:endParaRPr sz="1000">
              <a:latin typeface="Tahoma"/>
              <a:cs typeface="Tahoma"/>
            </a:endParaRPr>
          </a:p>
          <a:p>
            <a:pPr marL="195580" indent="-74295">
              <a:lnSpc>
                <a:spcPct val="100000"/>
              </a:lnSpc>
              <a:buChar char="•"/>
              <a:tabLst>
                <a:tab pos="196215" algn="l"/>
              </a:tabLst>
            </a:pPr>
            <a:r>
              <a:rPr sz="1000" spc="110" dirty="0">
                <a:solidFill>
                  <a:srgbClr val="585B5C"/>
                </a:solidFill>
                <a:latin typeface="Tahoma"/>
                <a:cs typeface="Tahoma"/>
              </a:rPr>
              <a:t>некоммерческие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100" dirty="0">
                <a:solidFill>
                  <a:srgbClr val="585B5C"/>
                </a:solidFill>
                <a:latin typeface="Tahoma"/>
                <a:cs typeface="Tahoma"/>
              </a:rPr>
              <a:t>организации</a:t>
            </a:r>
            <a:endParaRPr sz="1000">
              <a:latin typeface="Tahoma"/>
              <a:cs typeface="Tahoma"/>
            </a:endParaRPr>
          </a:p>
          <a:p>
            <a:pPr marL="195580" indent="-74295">
              <a:lnSpc>
                <a:spcPct val="100000"/>
              </a:lnSpc>
              <a:buChar char="•"/>
              <a:tabLst>
                <a:tab pos="196215" algn="l"/>
              </a:tabLst>
            </a:pPr>
            <a:r>
              <a:rPr sz="1000" spc="95" dirty="0">
                <a:solidFill>
                  <a:srgbClr val="585B5C"/>
                </a:solidFill>
                <a:latin typeface="Tahoma"/>
                <a:cs typeface="Tahoma"/>
              </a:rPr>
              <a:t>индивидуальные</a:t>
            </a:r>
            <a:r>
              <a:rPr sz="1000" spc="-5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105" dirty="0">
                <a:solidFill>
                  <a:srgbClr val="585B5C"/>
                </a:solidFill>
                <a:latin typeface="Tahoma"/>
                <a:cs typeface="Tahoma"/>
              </a:rPr>
              <a:t>предприниматели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585B5C"/>
              </a:buClr>
              <a:buFont typeface="Tahoma"/>
              <a:buChar char="•"/>
            </a:pPr>
            <a:endParaRPr sz="1150">
              <a:latin typeface="Tahoma"/>
              <a:cs typeface="Tahoma"/>
            </a:endParaRPr>
          </a:p>
          <a:p>
            <a:pPr marL="109220">
              <a:lnSpc>
                <a:spcPct val="100000"/>
              </a:lnSpc>
            </a:pPr>
            <a:r>
              <a:rPr sz="1200" b="1" spc="20" dirty="0">
                <a:solidFill>
                  <a:srgbClr val="EA5429"/>
                </a:solidFill>
                <a:latin typeface="Tahoma"/>
                <a:cs typeface="Tahoma"/>
              </a:rPr>
              <a:t>Что</a:t>
            </a:r>
            <a:r>
              <a:rPr sz="1200" b="1" spc="-45" dirty="0">
                <a:solidFill>
                  <a:srgbClr val="EA5429"/>
                </a:solidFill>
                <a:latin typeface="Tahoma"/>
                <a:cs typeface="Tahoma"/>
              </a:rPr>
              <a:t> </a:t>
            </a:r>
            <a:r>
              <a:rPr sz="1200" b="1" spc="5" dirty="0">
                <a:solidFill>
                  <a:srgbClr val="EA5429"/>
                </a:solidFill>
                <a:latin typeface="Tahoma"/>
                <a:cs typeface="Tahoma"/>
              </a:rPr>
              <a:t>делать:</a:t>
            </a:r>
            <a:endParaRPr sz="1200">
              <a:latin typeface="Tahoma"/>
              <a:cs typeface="Tahoma"/>
            </a:endParaRPr>
          </a:p>
          <a:p>
            <a:pPr marL="190500" marR="5080" indent="-68580">
              <a:lnSpc>
                <a:spcPct val="100000"/>
              </a:lnSpc>
              <a:spcBef>
                <a:spcPts val="969"/>
              </a:spcBef>
              <a:buChar char="•"/>
              <a:tabLst>
                <a:tab pos="196850" algn="l"/>
              </a:tabLst>
            </a:pPr>
            <a:r>
              <a:rPr sz="1000" spc="75" dirty="0">
                <a:solidFill>
                  <a:srgbClr val="585B5C"/>
                </a:solidFill>
                <a:latin typeface="Tahoma"/>
                <a:cs typeface="Tahoma"/>
              </a:rPr>
              <a:t>подать </a:t>
            </a:r>
            <a:r>
              <a:rPr sz="1000" spc="80" dirty="0">
                <a:solidFill>
                  <a:srgbClr val="585B5C"/>
                </a:solidFill>
                <a:latin typeface="Tahoma"/>
                <a:cs typeface="Tahoma"/>
              </a:rPr>
              <a:t>заявку </a:t>
            </a:r>
            <a:r>
              <a:rPr sz="1000" spc="85" dirty="0">
                <a:solidFill>
                  <a:srgbClr val="585B5C"/>
                </a:solidFill>
                <a:latin typeface="Tahoma"/>
                <a:cs typeface="Tahoma"/>
              </a:rPr>
              <a:t>в </a:t>
            </a:r>
            <a:r>
              <a:rPr sz="1000" spc="100" dirty="0">
                <a:solidFill>
                  <a:srgbClr val="585B5C"/>
                </a:solidFill>
                <a:latin typeface="Tahoma"/>
                <a:cs typeface="Tahoma"/>
              </a:rPr>
              <a:t>Центр </a:t>
            </a:r>
            <a:r>
              <a:rPr sz="1000" spc="60" dirty="0">
                <a:solidFill>
                  <a:srgbClr val="585B5C"/>
                </a:solidFill>
                <a:latin typeface="Tahoma"/>
                <a:cs typeface="Tahoma"/>
              </a:rPr>
              <a:t>занятости, </a:t>
            </a:r>
            <a:r>
              <a:rPr sz="1000" spc="80" dirty="0">
                <a:solidFill>
                  <a:srgbClr val="585B5C"/>
                </a:solidFill>
                <a:latin typeface="Tahoma"/>
                <a:cs typeface="Tahoma"/>
              </a:rPr>
              <a:t>заключить </a:t>
            </a:r>
            <a:r>
              <a:rPr sz="1000" spc="-30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95" dirty="0">
                <a:solidFill>
                  <a:srgbClr val="585B5C"/>
                </a:solidFill>
                <a:latin typeface="Tahoma"/>
                <a:cs typeface="Tahoma"/>
              </a:rPr>
              <a:t>договор</a:t>
            </a:r>
            <a:r>
              <a:rPr sz="1000" spc="-5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125" dirty="0">
                <a:solidFill>
                  <a:srgbClr val="585B5C"/>
                </a:solidFill>
                <a:latin typeface="Tahoma"/>
                <a:cs typeface="Tahoma"/>
              </a:rPr>
              <a:t>и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75" dirty="0">
                <a:solidFill>
                  <a:srgbClr val="585B5C"/>
                </a:solidFill>
                <a:latin typeface="Tahoma"/>
                <a:cs typeface="Tahoma"/>
              </a:rPr>
              <a:t>создать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110" dirty="0">
                <a:solidFill>
                  <a:srgbClr val="585B5C"/>
                </a:solidFill>
                <a:latin typeface="Tahoma"/>
                <a:cs typeface="Tahoma"/>
              </a:rPr>
              <a:t>временные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95" dirty="0">
                <a:solidFill>
                  <a:srgbClr val="585B5C"/>
                </a:solidFill>
                <a:latin typeface="Tahoma"/>
                <a:cs typeface="Tahoma"/>
              </a:rPr>
              <a:t>рабочие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585B5C"/>
                </a:solidFill>
                <a:latin typeface="Tahoma"/>
                <a:cs typeface="Tahoma"/>
              </a:rPr>
              <a:t>места;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585B5C"/>
              </a:buClr>
              <a:buFont typeface="Tahoma"/>
              <a:buChar char="•"/>
            </a:pPr>
            <a:endParaRPr sz="950">
              <a:latin typeface="Tahoma"/>
              <a:cs typeface="Tahoma"/>
            </a:endParaRPr>
          </a:p>
          <a:p>
            <a:pPr marL="190500" marR="212090" indent="-68580">
              <a:lnSpc>
                <a:spcPct val="100000"/>
              </a:lnSpc>
              <a:buChar char="•"/>
              <a:tabLst>
                <a:tab pos="196850" algn="l"/>
              </a:tabLst>
            </a:pPr>
            <a:r>
              <a:rPr sz="1000" spc="90" dirty="0">
                <a:solidFill>
                  <a:srgbClr val="585B5C"/>
                </a:solidFill>
                <a:latin typeface="Tahoma"/>
                <a:cs typeface="Tahoma"/>
              </a:rPr>
              <a:t>принять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85" dirty="0">
                <a:solidFill>
                  <a:srgbClr val="585B5C"/>
                </a:solidFill>
                <a:latin typeface="Tahoma"/>
                <a:cs typeface="Tahoma"/>
              </a:rPr>
              <a:t>на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80" dirty="0">
                <a:solidFill>
                  <a:srgbClr val="585B5C"/>
                </a:solidFill>
                <a:latin typeface="Tahoma"/>
                <a:cs typeface="Tahoma"/>
              </a:rPr>
              <a:t>работу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105" dirty="0">
                <a:solidFill>
                  <a:srgbClr val="585B5C"/>
                </a:solidFill>
                <a:latin typeface="Tahoma"/>
                <a:cs typeface="Tahoma"/>
              </a:rPr>
              <a:t>временных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90" dirty="0">
                <a:solidFill>
                  <a:srgbClr val="585B5C"/>
                </a:solidFill>
                <a:latin typeface="Tahoma"/>
                <a:cs typeface="Tahoma"/>
              </a:rPr>
              <a:t>работников </a:t>
            </a:r>
            <a:r>
              <a:rPr sz="1000" spc="-30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65" dirty="0">
                <a:solidFill>
                  <a:srgbClr val="585B5C"/>
                </a:solidFill>
                <a:latin typeface="Tahoma"/>
                <a:cs typeface="Tahoma"/>
              </a:rPr>
              <a:t>(своих </a:t>
            </a:r>
            <a:r>
              <a:rPr sz="1000" spc="80" dirty="0">
                <a:solidFill>
                  <a:srgbClr val="585B5C"/>
                </a:solidFill>
                <a:latin typeface="Tahoma"/>
                <a:cs typeface="Tahoma"/>
              </a:rPr>
              <a:t>сотрудников) </a:t>
            </a:r>
            <a:r>
              <a:rPr sz="1000" spc="85" dirty="0">
                <a:solidFill>
                  <a:srgbClr val="585B5C"/>
                </a:solidFill>
                <a:latin typeface="Tahoma"/>
                <a:cs typeface="Tahoma"/>
              </a:rPr>
              <a:t>на </a:t>
            </a:r>
            <a:r>
              <a:rPr sz="1000" spc="95" dirty="0">
                <a:solidFill>
                  <a:srgbClr val="585B5C"/>
                </a:solidFill>
                <a:latin typeface="Tahoma"/>
                <a:cs typeface="Tahoma"/>
              </a:rPr>
              <a:t>созданные </a:t>
            </a:r>
            <a:r>
              <a:rPr sz="1000" spc="110" dirty="0">
                <a:solidFill>
                  <a:srgbClr val="585B5C"/>
                </a:solidFill>
                <a:latin typeface="Tahoma"/>
                <a:cs typeface="Tahoma"/>
              </a:rPr>
              <a:t>или </a:t>
            </a:r>
            <a:r>
              <a:rPr sz="1000" spc="114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85" dirty="0">
                <a:solidFill>
                  <a:srgbClr val="585B5C"/>
                </a:solidFill>
                <a:latin typeface="Tahoma"/>
                <a:cs typeface="Tahoma"/>
              </a:rPr>
              <a:t>вакантные</a:t>
            </a:r>
            <a:r>
              <a:rPr sz="1000" spc="-5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95" dirty="0">
                <a:solidFill>
                  <a:srgbClr val="585B5C"/>
                </a:solidFill>
                <a:latin typeface="Tahoma"/>
                <a:cs typeface="Tahoma"/>
              </a:rPr>
              <a:t>рабочие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60" dirty="0">
                <a:solidFill>
                  <a:srgbClr val="585B5C"/>
                </a:solidFill>
                <a:latin typeface="Tahoma"/>
                <a:cs typeface="Tahoma"/>
              </a:rPr>
              <a:t>места.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6255" y="478791"/>
            <a:ext cx="11741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8585">
              <a:lnSpc>
                <a:spcPct val="100000"/>
              </a:lnSpc>
              <a:spcBef>
                <a:spcPts val="100"/>
              </a:spcBef>
            </a:pPr>
            <a:r>
              <a:rPr sz="1200" b="1" spc="25" dirty="0">
                <a:solidFill>
                  <a:srgbClr val="EA5429"/>
                </a:solidFill>
                <a:latin typeface="Tahoma"/>
                <a:cs typeface="Tahoma"/>
              </a:rPr>
              <a:t>Участники: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46317" y="474135"/>
            <a:ext cx="186943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>
                <a:solidFill>
                  <a:srgbClr val="EA5429"/>
                </a:solidFill>
              </a:rPr>
              <a:t>ВРЕМЕННЫЕ</a:t>
            </a:r>
            <a:r>
              <a:rPr spc="-75" dirty="0">
                <a:solidFill>
                  <a:srgbClr val="EA5429"/>
                </a:solidFill>
              </a:rPr>
              <a:t> </a:t>
            </a:r>
            <a:r>
              <a:rPr spc="65" dirty="0">
                <a:solidFill>
                  <a:srgbClr val="EA5429"/>
                </a:solidFill>
              </a:rPr>
              <a:t>РАБОТЫ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0" y="1029646"/>
            <a:ext cx="3611245" cy="2186305"/>
            <a:chOff x="0" y="1029646"/>
            <a:chExt cx="3611245" cy="2186305"/>
          </a:xfrm>
        </p:grpSpPr>
        <p:sp>
          <p:nvSpPr>
            <p:cNvPr id="9" name="object 9"/>
            <p:cNvSpPr/>
            <p:nvPr/>
          </p:nvSpPr>
          <p:spPr>
            <a:xfrm>
              <a:off x="0" y="1029646"/>
              <a:ext cx="2188845" cy="2186305"/>
            </a:xfrm>
            <a:custGeom>
              <a:avLst/>
              <a:gdLst/>
              <a:ahLst/>
              <a:cxnLst/>
              <a:rect l="l" t="t" r="r" b="b"/>
              <a:pathLst>
                <a:path w="2188845" h="2186305">
                  <a:moveTo>
                    <a:pt x="25558" y="1345149"/>
                  </a:moveTo>
                  <a:lnTo>
                    <a:pt x="6259" y="1348761"/>
                  </a:lnTo>
                  <a:lnTo>
                    <a:pt x="0" y="1355804"/>
                  </a:lnTo>
                  <a:lnTo>
                    <a:pt x="0" y="2175397"/>
                  </a:lnTo>
                  <a:lnTo>
                    <a:pt x="6259" y="2182440"/>
                  </a:lnTo>
                  <a:lnTo>
                    <a:pt x="25558" y="2186045"/>
                  </a:lnTo>
                  <a:lnTo>
                    <a:pt x="49117" y="2177463"/>
                  </a:lnTo>
                  <a:lnTo>
                    <a:pt x="780158" y="1737569"/>
                  </a:lnTo>
                  <a:lnTo>
                    <a:pt x="696450" y="1737569"/>
                  </a:lnTo>
                  <a:lnTo>
                    <a:pt x="672877" y="1728975"/>
                  </a:lnTo>
                  <a:lnTo>
                    <a:pt x="49117" y="1353728"/>
                  </a:lnTo>
                  <a:lnTo>
                    <a:pt x="25558" y="1345149"/>
                  </a:lnTo>
                  <a:close/>
                </a:path>
                <a:path w="2188845" h="2186305">
                  <a:moveTo>
                    <a:pt x="770699" y="0"/>
                  </a:moveTo>
                  <a:lnTo>
                    <a:pt x="751412" y="3605"/>
                  </a:lnTo>
                  <a:lnTo>
                    <a:pt x="738382" y="18282"/>
                  </a:lnTo>
                  <a:lnTo>
                    <a:pt x="733596" y="42910"/>
                  </a:lnTo>
                  <a:lnTo>
                    <a:pt x="733596" y="1694672"/>
                  </a:lnTo>
                  <a:lnTo>
                    <a:pt x="728804" y="1719290"/>
                  </a:lnTo>
                  <a:lnTo>
                    <a:pt x="715757" y="1733964"/>
                  </a:lnTo>
                  <a:lnTo>
                    <a:pt x="696450" y="1737569"/>
                  </a:lnTo>
                  <a:lnTo>
                    <a:pt x="780158" y="1737569"/>
                  </a:lnTo>
                  <a:lnTo>
                    <a:pt x="2163540" y="905342"/>
                  </a:lnTo>
                  <a:lnTo>
                    <a:pt x="2182321" y="888279"/>
                  </a:lnTo>
                  <a:lnTo>
                    <a:pt x="2188578" y="868836"/>
                  </a:lnTo>
                  <a:lnTo>
                    <a:pt x="2182321" y="849378"/>
                  </a:lnTo>
                  <a:lnTo>
                    <a:pt x="2163540" y="832330"/>
                  </a:lnTo>
                  <a:lnTo>
                    <a:pt x="794251" y="8582"/>
                  </a:lnTo>
                  <a:lnTo>
                    <a:pt x="770699" y="0"/>
                  </a:lnTo>
                  <a:close/>
                </a:path>
              </a:pathLst>
            </a:custGeom>
            <a:solidFill>
              <a:srgbClr val="68BA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416112"/>
              <a:ext cx="2086156" cy="179325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401958" y="1388527"/>
              <a:ext cx="1202690" cy="292735"/>
            </a:xfrm>
            <a:custGeom>
              <a:avLst/>
              <a:gdLst/>
              <a:ahLst/>
              <a:cxnLst/>
              <a:rect l="l" t="t" r="r" b="b"/>
              <a:pathLst>
                <a:path w="1202689" h="292735">
                  <a:moveTo>
                    <a:pt x="1148194" y="292138"/>
                  </a:moveTo>
                  <a:lnTo>
                    <a:pt x="54267" y="292138"/>
                  </a:lnTo>
                  <a:lnTo>
                    <a:pt x="33143" y="287873"/>
                  </a:lnTo>
                  <a:lnTo>
                    <a:pt x="15894" y="276244"/>
                  </a:lnTo>
                  <a:lnTo>
                    <a:pt x="4264" y="258994"/>
                  </a:lnTo>
                  <a:lnTo>
                    <a:pt x="0" y="237870"/>
                  </a:lnTo>
                  <a:lnTo>
                    <a:pt x="0" y="54267"/>
                  </a:lnTo>
                  <a:lnTo>
                    <a:pt x="4264" y="33143"/>
                  </a:lnTo>
                  <a:lnTo>
                    <a:pt x="15894" y="15894"/>
                  </a:lnTo>
                  <a:lnTo>
                    <a:pt x="33143" y="4264"/>
                  </a:lnTo>
                  <a:lnTo>
                    <a:pt x="54267" y="0"/>
                  </a:lnTo>
                  <a:lnTo>
                    <a:pt x="1148194" y="0"/>
                  </a:lnTo>
                  <a:lnTo>
                    <a:pt x="1169317" y="4264"/>
                  </a:lnTo>
                  <a:lnTo>
                    <a:pt x="1186567" y="15894"/>
                  </a:lnTo>
                  <a:lnTo>
                    <a:pt x="1198196" y="33143"/>
                  </a:lnTo>
                  <a:lnTo>
                    <a:pt x="1202461" y="54267"/>
                  </a:lnTo>
                  <a:lnTo>
                    <a:pt x="1202461" y="237870"/>
                  </a:lnTo>
                  <a:lnTo>
                    <a:pt x="1198196" y="258994"/>
                  </a:lnTo>
                  <a:lnTo>
                    <a:pt x="1186567" y="276244"/>
                  </a:lnTo>
                  <a:lnTo>
                    <a:pt x="1169317" y="287873"/>
                  </a:lnTo>
                  <a:lnTo>
                    <a:pt x="1148194" y="292138"/>
                  </a:lnTo>
                  <a:close/>
                </a:path>
              </a:pathLst>
            </a:custGeom>
            <a:ln w="12700">
              <a:solidFill>
                <a:srgbClr val="EA542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2401958" y="453810"/>
            <a:ext cx="1202690" cy="292735"/>
          </a:xfrm>
          <a:custGeom>
            <a:avLst/>
            <a:gdLst/>
            <a:ahLst/>
            <a:cxnLst/>
            <a:rect l="l" t="t" r="r" b="b"/>
            <a:pathLst>
              <a:path w="1202689" h="292734">
                <a:moveTo>
                  <a:pt x="1148194" y="292138"/>
                </a:moveTo>
                <a:lnTo>
                  <a:pt x="54267" y="292138"/>
                </a:lnTo>
                <a:lnTo>
                  <a:pt x="33143" y="287873"/>
                </a:lnTo>
                <a:lnTo>
                  <a:pt x="15894" y="276244"/>
                </a:lnTo>
                <a:lnTo>
                  <a:pt x="4264" y="258994"/>
                </a:lnTo>
                <a:lnTo>
                  <a:pt x="0" y="237870"/>
                </a:lnTo>
                <a:lnTo>
                  <a:pt x="0" y="54267"/>
                </a:lnTo>
                <a:lnTo>
                  <a:pt x="4264" y="33143"/>
                </a:lnTo>
                <a:lnTo>
                  <a:pt x="15894" y="15894"/>
                </a:lnTo>
                <a:lnTo>
                  <a:pt x="33143" y="4264"/>
                </a:lnTo>
                <a:lnTo>
                  <a:pt x="54267" y="0"/>
                </a:lnTo>
                <a:lnTo>
                  <a:pt x="1148194" y="0"/>
                </a:lnTo>
                <a:lnTo>
                  <a:pt x="1169317" y="4264"/>
                </a:lnTo>
                <a:lnTo>
                  <a:pt x="1186567" y="15894"/>
                </a:lnTo>
                <a:lnTo>
                  <a:pt x="1198196" y="33143"/>
                </a:lnTo>
                <a:lnTo>
                  <a:pt x="1202461" y="54267"/>
                </a:lnTo>
                <a:lnTo>
                  <a:pt x="1202461" y="237870"/>
                </a:lnTo>
                <a:lnTo>
                  <a:pt x="1198196" y="258994"/>
                </a:lnTo>
                <a:lnTo>
                  <a:pt x="1186567" y="276244"/>
                </a:lnTo>
                <a:lnTo>
                  <a:pt x="1169317" y="287873"/>
                </a:lnTo>
                <a:lnTo>
                  <a:pt x="1148194" y="292138"/>
                </a:lnTo>
                <a:close/>
              </a:path>
            </a:pathLst>
          </a:custGeom>
          <a:ln w="12700">
            <a:solidFill>
              <a:srgbClr val="EA54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4950" y="2182140"/>
            <a:ext cx="4212590" cy="812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b="1" spc="20" dirty="0">
                <a:solidFill>
                  <a:srgbClr val="0055A4"/>
                </a:solidFill>
                <a:latin typeface="Tahoma"/>
                <a:cs typeface="Tahoma"/>
              </a:rPr>
              <a:t>Важно!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ts val="1200"/>
              </a:lnSpc>
              <a:spcBef>
                <a:spcPts val="20"/>
              </a:spcBef>
            </a:pPr>
            <a:r>
              <a:rPr sz="1000" spc="100" dirty="0">
                <a:solidFill>
                  <a:srgbClr val="0055A4"/>
                </a:solidFill>
                <a:latin typeface="Tahoma"/>
                <a:cs typeface="Tahoma"/>
              </a:rPr>
              <a:t>На </a:t>
            </a:r>
            <a:r>
              <a:rPr sz="1000" spc="110" dirty="0">
                <a:solidFill>
                  <a:srgbClr val="0055A4"/>
                </a:solidFill>
                <a:latin typeface="Tahoma"/>
                <a:cs typeface="Tahoma"/>
              </a:rPr>
              <a:t>временные </a:t>
            </a:r>
            <a:r>
              <a:rPr sz="1000" spc="85" dirty="0">
                <a:solidFill>
                  <a:srgbClr val="0055A4"/>
                </a:solidFill>
                <a:latin typeface="Tahoma"/>
                <a:cs typeface="Tahoma"/>
              </a:rPr>
              <a:t>работы </a:t>
            </a:r>
            <a:r>
              <a:rPr sz="1000" spc="80" dirty="0">
                <a:solidFill>
                  <a:srgbClr val="0055A4"/>
                </a:solidFill>
                <a:latin typeface="Tahoma"/>
                <a:cs typeface="Tahoma"/>
              </a:rPr>
              <a:t>могут </a:t>
            </a:r>
            <a:r>
              <a:rPr sz="1000" spc="75" dirty="0">
                <a:solidFill>
                  <a:srgbClr val="0055A4"/>
                </a:solidFill>
                <a:latin typeface="Tahoma"/>
                <a:cs typeface="Tahoma"/>
              </a:rPr>
              <a:t>быть </a:t>
            </a:r>
            <a:r>
              <a:rPr sz="1000" spc="90" dirty="0">
                <a:solidFill>
                  <a:srgbClr val="0055A4"/>
                </a:solidFill>
                <a:latin typeface="Tahoma"/>
                <a:cs typeface="Tahoma"/>
              </a:rPr>
              <a:t>трудоустроены </a:t>
            </a:r>
            <a:r>
              <a:rPr sz="1000" spc="75" dirty="0">
                <a:solidFill>
                  <a:srgbClr val="0055A4"/>
                </a:solidFill>
                <a:latin typeface="Tahoma"/>
                <a:cs typeface="Tahoma"/>
              </a:rPr>
              <a:t>только </a:t>
            </a:r>
            <a:r>
              <a:rPr sz="1000" spc="8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000" spc="95" dirty="0">
                <a:solidFill>
                  <a:srgbClr val="0055A4"/>
                </a:solidFill>
                <a:latin typeface="Tahoma"/>
                <a:cs typeface="Tahoma"/>
              </a:rPr>
              <a:t>работники</a:t>
            </a:r>
            <a:r>
              <a:rPr sz="1000" spc="-3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000" spc="100" dirty="0">
                <a:solidFill>
                  <a:srgbClr val="0055A4"/>
                </a:solidFill>
                <a:latin typeface="Tahoma"/>
                <a:cs typeface="Tahoma"/>
              </a:rPr>
              <a:t>под</a:t>
            </a:r>
            <a:r>
              <a:rPr sz="1000" spc="-3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000" spc="114" dirty="0">
                <a:solidFill>
                  <a:srgbClr val="0055A4"/>
                </a:solidFill>
                <a:latin typeface="Tahoma"/>
                <a:cs typeface="Tahoma"/>
              </a:rPr>
              <a:t>риском</a:t>
            </a:r>
            <a:r>
              <a:rPr sz="1000" spc="-3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000" spc="70" dirty="0">
                <a:solidFill>
                  <a:srgbClr val="0055A4"/>
                </a:solidFill>
                <a:latin typeface="Tahoma"/>
                <a:cs typeface="Tahoma"/>
              </a:rPr>
              <a:t>увольнения:</a:t>
            </a:r>
            <a:r>
              <a:rPr sz="1000" spc="-3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000" spc="100" dirty="0">
                <a:solidFill>
                  <a:srgbClr val="0055A4"/>
                </a:solidFill>
                <a:latin typeface="Tahoma"/>
                <a:cs typeface="Tahoma"/>
              </a:rPr>
              <a:t>неполное</a:t>
            </a:r>
            <a:r>
              <a:rPr sz="1000" spc="-3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000" spc="90" dirty="0">
                <a:solidFill>
                  <a:srgbClr val="0055A4"/>
                </a:solidFill>
                <a:latin typeface="Tahoma"/>
                <a:cs typeface="Tahoma"/>
              </a:rPr>
              <a:t>рабочее</a:t>
            </a:r>
            <a:r>
              <a:rPr sz="1000" spc="-3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000" spc="75" dirty="0">
                <a:solidFill>
                  <a:srgbClr val="0055A4"/>
                </a:solidFill>
                <a:latin typeface="Tahoma"/>
                <a:cs typeface="Tahoma"/>
              </a:rPr>
              <a:t>время, </a:t>
            </a:r>
            <a:r>
              <a:rPr sz="1000" spc="-30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000" spc="75" dirty="0">
                <a:solidFill>
                  <a:srgbClr val="0055A4"/>
                </a:solidFill>
                <a:latin typeface="Tahoma"/>
                <a:cs typeface="Tahoma"/>
              </a:rPr>
              <a:t>простой,</a:t>
            </a:r>
            <a:r>
              <a:rPr sz="1000" spc="-4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000" spc="100" dirty="0">
                <a:solidFill>
                  <a:srgbClr val="0055A4"/>
                </a:solidFill>
                <a:latin typeface="Tahoma"/>
                <a:cs typeface="Tahoma"/>
              </a:rPr>
              <a:t>временная</a:t>
            </a:r>
            <a:r>
              <a:rPr sz="1000" spc="-4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000" spc="80" dirty="0">
                <a:solidFill>
                  <a:srgbClr val="0055A4"/>
                </a:solidFill>
                <a:latin typeface="Tahoma"/>
                <a:cs typeface="Tahoma"/>
              </a:rPr>
              <a:t>остановка</a:t>
            </a:r>
            <a:r>
              <a:rPr sz="1000" spc="-4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000" spc="55" dirty="0">
                <a:solidFill>
                  <a:srgbClr val="0055A4"/>
                </a:solidFill>
                <a:latin typeface="Tahoma"/>
                <a:cs typeface="Tahoma"/>
              </a:rPr>
              <a:t>работ,</a:t>
            </a:r>
            <a:r>
              <a:rPr sz="1000" spc="-3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000" spc="80" dirty="0">
                <a:solidFill>
                  <a:srgbClr val="0055A4"/>
                </a:solidFill>
                <a:latin typeface="Tahoma"/>
                <a:cs typeface="Tahoma"/>
              </a:rPr>
              <a:t>отпуск</a:t>
            </a:r>
            <a:r>
              <a:rPr sz="1000" spc="-4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000" spc="95" dirty="0">
                <a:solidFill>
                  <a:srgbClr val="0055A4"/>
                </a:solidFill>
                <a:latin typeface="Tahoma"/>
                <a:cs typeface="Tahoma"/>
              </a:rPr>
              <a:t>без</a:t>
            </a:r>
            <a:r>
              <a:rPr sz="1000" spc="-4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000" spc="95" dirty="0">
                <a:solidFill>
                  <a:srgbClr val="0055A4"/>
                </a:solidFill>
                <a:latin typeface="Tahoma"/>
                <a:cs typeface="Tahoma"/>
              </a:rPr>
              <a:t>сохранения </a:t>
            </a:r>
            <a:r>
              <a:rPr sz="1000" spc="10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000" spc="90" dirty="0">
                <a:solidFill>
                  <a:srgbClr val="0055A4"/>
                </a:solidFill>
                <a:latin typeface="Tahoma"/>
                <a:cs typeface="Tahoma"/>
              </a:rPr>
              <a:t>заработной</a:t>
            </a:r>
            <a:r>
              <a:rPr sz="1000" spc="-4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0055A4"/>
                </a:solidFill>
                <a:latin typeface="Tahoma"/>
                <a:cs typeface="Tahoma"/>
              </a:rPr>
              <a:t>платы,</a:t>
            </a:r>
            <a:r>
              <a:rPr sz="1000" spc="-4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000" spc="100" dirty="0">
                <a:solidFill>
                  <a:srgbClr val="0055A4"/>
                </a:solidFill>
                <a:latin typeface="Tahoma"/>
                <a:cs typeface="Tahoma"/>
              </a:rPr>
              <a:t>высвобождение</a:t>
            </a:r>
            <a:r>
              <a:rPr sz="1000" spc="-4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000" spc="75" dirty="0">
                <a:solidFill>
                  <a:srgbClr val="0055A4"/>
                </a:solidFill>
                <a:latin typeface="Tahoma"/>
                <a:cs typeface="Tahoma"/>
              </a:rPr>
              <a:t>работников.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1961573"/>
            <a:ext cx="5854065" cy="1323975"/>
            <a:chOff x="0" y="1961573"/>
            <a:chExt cx="5854065" cy="1323975"/>
          </a:xfrm>
        </p:grpSpPr>
        <p:sp>
          <p:nvSpPr>
            <p:cNvPr id="4" name="object 4"/>
            <p:cNvSpPr/>
            <p:nvPr/>
          </p:nvSpPr>
          <p:spPr>
            <a:xfrm>
              <a:off x="792272" y="1971098"/>
              <a:ext cx="4887595" cy="1304925"/>
            </a:xfrm>
            <a:custGeom>
              <a:avLst/>
              <a:gdLst/>
              <a:ahLst/>
              <a:cxnLst/>
              <a:rect l="l" t="t" r="r" b="b"/>
              <a:pathLst>
                <a:path w="4887595" h="1304925">
                  <a:moveTo>
                    <a:pt x="18215" y="1304904"/>
                  </a:moveTo>
                  <a:lnTo>
                    <a:pt x="6576" y="1277323"/>
                  </a:lnTo>
                  <a:lnTo>
                    <a:pt x="0" y="1228382"/>
                  </a:lnTo>
                  <a:lnTo>
                    <a:pt x="0" y="184099"/>
                  </a:lnTo>
                  <a:lnTo>
                    <a:pt x="6576" y="135157"/>
                  </a:lnTo>
                  <a:lnTo>
                    <a:pt x="25134" y="91180"/>
                  </a:lnTo>
                  <a:lnTo>
                    <a:pt x="53919" y="53921"/>
                  </a:lnTo>
                  <a:lnTo>
                    <a:pt x="91176" y="25134"/>
                  </a:lnTo>
                  <a:lnTo>
                    <a:pt x="135150" y="6576"/>
                  </a:lnTo>
                  <a:lnTo>
                    <a:pt x="184086" y="0"/>
                  </a:lnTo>
                  <a:lnTo>
                    <a:pt x="4703076" y="0"/>
                  </a:lnTo>
                  <a:lnTo>
                    <a:pt x="4752017" y="6576"/>
                  </a:lnTo>
                  <a:lnTo>
                    <a:pt x="4795995" y="25134"/>
                  </a:lnTo>
                  <a:lnTo>
                    <a:pt x="4833254" y="53921"/>
                  </a:lnTo>
                  <a:lnTo>
                    <a:pt x="4862041" y="91180"/>
                  </a:lnTo>
                  <a:lnTo>
                    <a:pt x="4880599" y="135157"/>
                  </a:lnTo>
                  <a:lnTo>
                    <a:pt x="4887175" y="184099"/>
                  </a:lnTo>
                  <a:lnTo>
                    <a:pt x="4887175" y="1228382"/>
                  </a:lnTo>
                  <a:lnTo>
                    <a:pt x="4880599" y="1277323"/>
                  </a:lnTo>
                  <a:lnTo>
                    <a:pt x="4868960" y="1304904"/>
                  </a:lnTo>
                </a:path>
              </a:pathLst>
            </a:custGeom>
            <a:ln w="19049">
              <a:solidFill>
                <a:srgbClr val="0055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176759"/>
              <a:ext cx="3500120" cy="99695"/>
            </a:xfrm>
            <a:custGeom>
              <a:avLst/>
              <a:gdLst/>
              <a:ahLst/>
              <a:cxnLst/>
              <a:rect l="l" t="t" r="r" b="b"/>
              <a:pathLst>
                <a:path w="3500120" h="99695">
                  <a:moveTo>
                    <a:pt x="3472920" y="0"/>
                  </a:moveTo>
                  <a:lnTo>
                    <a:pt x="0" y="0"/>
                  </a:lnTo>
                  <a:lnTo>
                    <a:pt x="0" y="99244"/>
                  </a:lnTo>
                  <a:lnTo>
                    <a:pt x="3461738" y="99244"/>
                  </a:lnTo>
                  <a:lnTo>
                    <a:pt x="3495932" y="39801"/>
                  </a:lnTo>
                  <a:lnTo>
                    <a:pt x="3499505" y="26113"/>
                  </a:lnTo>
                  <a:lnTo>
                    <a:pt x="3495904" y="13261"/>
                  </a:lnTo>
                  <a:lnTo>
                    <a:pt x="3486563" y="3729"/>
                  </a:lnTo>
                  <a:lnTo>
                    <a:pt x="3472920" y="0"/>
                  </a:lnTo>
                  <a:close/>
                </a:path>
              </a:pathLst>
            </a:custGeom>
            <a:solidFill>
              <a:srgbClr val="58B6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51796" y="3097928"/>
              <a:ext cx="3101975" cy="178435"/>
            </a:xfrm>
            <a:custGeom>
              <a:avLst/>
              <a:gdLst/>
              <a:ahLst/>
              <a:cxnLst/>
              <a:rect l="l" t="t" r="r" b="b"/>
              <a:pathLst>
                <a:path w="3101975" h="178435">
                  <a:moveTo>
                    <a:pt x="3101798" y="0"/>
                  </a:moveTo>
                  <a:lnTo>
                    <a:pt x="26585" y="0"/>
                  </a:lnTo>
                  <a:lnTo>
                    <a:pt x="12942" y="3729"/>
                  </a:lnTo>
                  <a:lnTo>
                    <a:pt x="3601" y="13261"/>
                  </a:lnTo>
                  <a:lnTo>
                    <a:pt x="0" y="26113"/>
                  </a:lnTo>
                  <a:lnTo>
                    <a:pt x="3573" y="39801"/>
                  </a:lnTo>
                  <a:lnTo>
                    <a:pt x="83114" y="178074"/>
                  </a:lnTo>
                  <a:lnTo>
                    <a:pt x="3101798" y="178074"/>
                  </a:lnTo>
                  <a:lnTo>
                    <a:pt x="3101798" y="0"/>
                  </a:lnTo>
                  <a:close/>
                </a:path>
              </a:pathLst>
            </a:custGeom>
            <a:solidFill>
              <a:srgbClr val="EA54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0" y="0"/>
            <a:ext cx="5854065" cy="341630"/>
            <a:chOff x="0" y="0"/>
            <a:chExt cx="5854065" cy="341630"/>
          </a:xfrm>
        </p:grpSpPr>
        <p:sp>
          <p:nvSpPr>
            <p:cNvPr id="8" name="object 8"/>
            <p:cNvSpPr/>
            <p:nvPr/>
          </p:nvSpPr>
          <p:spPr>
            <a:xfrm>
              <a:off x="1829993" y="12"/>
              <a:ext cx="4023995" cy="149860"/>
            </a:xfrm>
            <a:custGeom>
              <a:avLst/>
              <a:gdLst/>
              <a:ahLst/>
              <a:cxnLst/>
              <a:rect l="l" t="t" r="r" b="b"/>
              <a:pathLst>
                <a:path w="4023995" h="149860">
                  <a:moveTo>
                    <a:pt x="4023588" y="0"/>
                  </a:moveTo>
                  <a:lnTo>
                    <a:pt x="3564636" y="0"/>
                  </a:lnTo>
                  <a:lnTo>
                    <a:pt x="979703" y="0"/>
                  </a:lnTo>
                  <a:lnTo>
                    <a:pt x="66713" y="0"/>
                  </a:lnTo>
                  <a:lnTo>
                    <a:pt x="3581" y="109740"/>
                  </a:lnTo>
                  <a:lnTo>
                    <a:pt x="0" y="123431"/>
                  </a:lnTo>
                  <a:lnTo>
                    <a:pt x="3606" y="136283"/>
                  </a:lnTo>
                  <a:lnTo>
                    <a:pt x="12954" y="145821"/>
                  </a:lnTo>
                  <a:lnTo>
                    <a:pt x="26593" y="149542"/>
                  </a:lnTo>
                  <a:lnTo>
                    <a:pt x="939584" y="149542"/>
                  </a:lnTo>
                  <a:lnTo>
                    <a:pt x="3604768" y="149542"/>
                  </a:lnTo>
                  <a:lnTo>
                    <a:pt x="4023588" y="149542"/>
                  </a:lnTo>
                  <a:lnTo>
                    <a:pt x="4023588" y="0"/>
                  </a:lnTo>
                  <a:close/>
                </a:path>
              </a:pathLst>
            </a:custGeom>
            <a:solidFill>
              <a:srgbClr val="59B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0"/>
              <a:ext cx="2376170" cy="341630"/>
            </a:xfrm>
            <a:custGeom>
              <a:avLst/>
              <a:gdLst/>
              <a:ahLst/>
              <a:cxnLst/>
              <a:rect l="l" t="t" r="r" b="b"/>
              <a:pathLst>
                <a:path w="2376170" h="341630">
                  <a:moveTo>
                    <a:pt x="2198828" y="0"/>
                  </a:moveTo>
                  <a:lnTo>
                    <a:pt x="0" y="0"/>
                  </a:lnTo>
                  <a:lnTo>
                    <a:pt x="0" y="341611"/>
                  </a:lnTo>
                  <a:lnTo>
                    <a:pt x="2349431" y="341611"/>
                  </a:lnTo>
                  <a:lnTo>
                    <a:pt x="2363074" y="337881"/>
                  </a:lnTo>
                  <a:lnTo>
                    <a:pt x="2372415" y="328349"/>
                  </a:lnTo>
                  <a:lnTo>
                    <a:pt x="2376016" y="315497"/>
                  </a:lnTo>
                  <a:lnTo>
                    <a:pt x="2372443" y="301809"/>
                  </a:lnTo>
                  <a:lnTo>
                    <a:pt x="2198828" y="0"/>
                  </a:lnTo>
                  <a:close/>
                </a:path>
              </a:pathLst>
            </a:custGeom>
            <a:solidFill>
              <a:srgbClr val="EA54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4311246" y="710090"/>
            <a:ext cx="1542415" cy="1122045"/>
            <a:chOff x="4311246" y="710090"/>
            <a:chExt cx="1542415" cy="1122045"/>
          </a:xfrm>
        </p:grpSpPr>
        <p:sp>
          <p:nvSpPr>
            <p:cNvPr id="11" name="object 11"/>
            <p:cNvSpPr/>
            <p:nvPr/>
          </p:nvSpPr>
          <p:spPr>
            <a:xfrm>
              <a:off x="4606047" y="710090"/>
              <a:ext cx="1203325" cy="953769"/>
            </a:xfrm>
            <a:custGeom>
              <a:avLst/>
              <a:gdLst/>
              <a:ahLst/>
              <a:cxnLst/>
              <a:rect l="l" t="t" r="r" b="b"/>
              <a:pathLst>
                <a:path w="1203325" h="953769">
                  <a:moveTo>
                    <a:pt x="16903" y="0"/>
                  </a:moveTo>
                  <a:lnTo>
                    <a:pt x="8116" y="1643"/>
                  </a:lnTo>
                  <a:lnTo>
                    <a:pt x="2180" y="8324"/>
                  </a:lnTo>
                  <a:lnTo>
                    <a:pt x="0" y="19531"/>
                  </a:lnTo>
                  <a:lnTo>
                    <a:pt x="0" y="933842"/>
                  </a:lnTo>
                  <a:lnTo>
                    <a:pt x="2180" y="945048"/>
                  </a:lnTo>
                  <a:lnTo>
                    <a:pt x="8116" y="951730"/>
                  </a:lnTo>
                  <a:lnTo>
                    <a:pt x="16903" y="953373"/>
                  </a:lnTo>
                  <a:lnTo>
                    <a:pt x="27635" y="949463"/>
                  </a:lnTo>
                  <a:lnTo>
                    <a:pt x="803565" y="482847"/>
                  </a:lnTo>
                  <a:lnTo>
                    <a:pt x="819799" y="473910"/>
                  </a:lnTo>
                  <a:lnTo>
                    <a:pt x="839317" y="462341"/>
                  </a:lnTo>
                  <a:lnTo>
                    <a:pt x="1191475" y="250493"/>
                  </a:lnTo>
                  <a:lnTo>
                    <a:pt x="1200026" y="242731"/>
                  </a:lnTo>
                  <a:lnTo>
                    <a:pt x="1202877" y="233873"/>
                  </a:lnTo>
                  <a:lnTo>
                    <a:pt x="1200026" y="225013"/>
                  </a:lnTo>
                  <a:lnTo>
                    <a:pt x="1191475" y="217244"/>
                  </a:lnTo>
                  <a:lnTo>
                    <a:pt x="839317" y="5395"/>
                  </a:lnTo>
                  <a:lnTo>
                    <a:pt x="828586" y="1485"/>
                  </a:lnTo>
                  <a:lnTo>
                    <a:pt x="819799" y="3127"/>
                  </a:lnTo>
                  <a:lnTo>
                    <a:pt x="813862" y="9805"/>
                  </a:lnTo>
                  <a:lnTo>
                    <a:pt x="811682" y="21004"/>
                  </a:lnTo>
                  <a:lnTo>
                    <a:pt x="811682" y="443342"/>
                  </a:lnTo>
                  <a:lnTo>
                    <a:pt x="809502" y="454548"/>
                  </a:lnTo>
                  <a:lnTo>
                    <a:pt x="803565" y="461230"/>
                  </a:lnTo>
                  <a:lnTo>
                    <a:pt x="794778" y="462873"/>
                  </a:lnTo>
                  <a:lnTo>
                    <a:pt x="784047" y="458963"/>
                  </a:lnTo>
                  <a:lnTo>
                    <a:pt x="27635" y="3910"/>
                  </a:lnTo>
                  <a:lnTo>
                    <a:pt x="16903" y="0"/>
                  </a:lnTo>
                  <a:close/>
                </a:path>
              </a:pathLst>
            </a:custGeom>
            <a:solidFill>
              <a:srgbClr val="CBE2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17172" y="1552437"/>
              <a:ext cx="127869" cy="14860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4311243" y="1202334"/>
              <a:ext cx="1542415" cy="629920"/>
            </a:xfrm>
            <a:custGeom>
              <a:avLst/>
              <a:gdLst/>
              <a:ahLst/>
              <a:cxnLst/>
              <a:rect l="l" t="t" r="r" b="b"/>
              <a:pathLst>
                <a:path w="1542414" h="629919">
                  <a:moveTo>
                    <a:pt x="274256" y="467334"/>
                  </a:moveTo>
                  <a:lnTo>
                    <a:pt x="271716" y="459447"/>
                  </a:lnTo>
                  <a:lnTo>
                    <a:pt x="264109" y="452526"/>
                  </a:lnTo>
                  <a:lnTo>
                    <a:pt x="24612" y="308444"/>
                  </a:lnTo>
                  <a:lnTo>
                    <a:pt x="15049" y="304965"/>
                  </a:lnTo>
                  <a:lnTo>
                    <a:pt x="7226" y="306425"/>
                  </a:lnTo>
                  <a:lnTo>
                    <a:pt x="1943" y="312381"/>
                  </a:lnTo>
                  <a:lnTo>
                    <a:pt x="0" y="322364"/>
                  </a:lnTo>
                  <a:lnTo>
                    <a:pt x="0" y="612305"/>
                  </a:lnTo>
                  <a:lnTo>
                    <a:pt x="1943" y="622287"/>
                  </a:lnTo>
                  <a:lnTo>
                    <a:pt x="7226" y="628243"/>
                  </a:lnTo>
                  <a:lnTo>
                    <a:pt x="15049" y="629704"/>
                  </a:lnTo>
                  <a:lnTo>
                    <a:pt x="24612" y="626224"/>
                  </a:lnTo>
                  <a:lnTo>
                    <a:pt x="264109" y="482142"/>
                  </a:lnTo>
                  <a:lnTo>
                    <a:pt x="271716" y="475221"/>
                  </a:lnTo>
                  <a:lnTo>
                    <a:pt x="274256" y="467334"/>
                  </a:lnTo>
                  <a:close/>
                </a:path>
                <a:path w="1542414" h="629919">
                  <a:moveTo>
                    <a:pt x="1380185" y="162382"/>
                  </a:moveTo>
                  <a:lnTo>
                    <a:pt x="1377645" y="154482"/>
                  </a:lnTo>
                  <a:lnTo>
                    <a:pt x="1370037" y="147574"/>
                  </a:lnTo>
                  <a:lnTo>
                    <a:pt x="1130541" y="3492"/>
                  </a:lnTo>
                  <a:lnTo>
                    <a:pt x="1120978" y="0"/>
                  </a:lnTo>
                  <a:lnTo>
                    <a:pt x="1113155" y="1460"/>
                  </a:lnTo>
                  <a:lnTo>
                    <a:pt x="1107871" y="7416"/>
                  </a:lnTo>
                  <a:lnTo>
                    <a:pt x="1105928" y="17411"/>
                  </a:lnTo>
                  <a:lnTo>
                    <a:pt x="1105928" y="307352"/>
                  </a:lnTo>
                  <a:lnTo>
                    <a:pt x="1107871" y="317334"/>
                  </a:lnTo>
                  <a:lnTo>
                    <a:pt x="1113155" y="323291"/>
                  </a:lnTo>
                  <a:lnTo>
                    <a:pt x="1120978" y="324751"/>
                  </a:lnTo>
                  <a:lnTo>
                    <a:pt x="1130541" y="321271"/>
                  </a:lnTo>
                  <a:lnTo>
                    <a:pt x="1370037" y="177190"/>
                  </a:lnTo>
                  <a:lnTo>
                    <a:pt x="1377645" y="170268"/>
                  </a:lnTo>
                  <a:lnTo>
                    <a:pt x="1380185" y="162382"/>
                  </a:lnTo>
                  <a:close/>
                </a:path>
                <a:path w="1542414" h="629919">
                  <a:moveTo>
                    <a:pt x="1542338" y="254114"/>
                  </a:moveTo>
                  <a:lnTo>
                    <a:pt x="1416177" y="178206"/>
                  </a:lnTo>
                  <a:lnTo>
                    <a:pt x="1406613" y="174713"/>
                  </a:lnTo>
                  <a:lnTo>
                    <a:pt x="1398790" y="176187"/>
                  </a:lnTo>
                  <a:lnTo>
                    <a:pt x="1393494" y="182143"/>
                  </a:lnTo>
                  <a:lnTo>
                    <a:pt x="1391564" y="192125"/>
                  </a:lnTo>
                  <a:lnTo>
                    <a:pt x="1391564" y="482066"/>
                  </a:lnTo>
                  <a:lnTo>
                    <a:pt x="1393494" y="492048"/>
                  </a:lnTo>
                  <a:lnTo>
                    <a:pt x="1398790" y="498005"/>
                  </a:lnTo>
                  <a:lnTo>
                    <a:pt x="1406613" y="499465"/>
                  </a:lnTo>
                  <a:lnTo>
                    <a:pt x="1416177" y="495985"/>
                  </a:lnTo>
                  <a:lnTo>
                    <a:pt x="1542338" y="420077"/>
                  </a:lnTo>
                  <a:lnTo>
                    <a:pt x="1542338" y="254114"/>
                  </a:lnTo>
                  <a:close/>
                </a:path>
              </a:pathLst>
            </a:custGeom>
            <a:solidFill>
              <a:srgbClr val="CBE2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246353" y="474214"/>
            <a:ext cx="186943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>
                <a:solidFill>
                  <a:srgbClr val="EA5429"/>
                </a:solidFill>
              </a:rPr>
              <a:t>ВРЕМЕННЫЕ</a:t>
            </a:r>
            <a:r>
              <a:rPr spc="-75" dirty="0">
                <a:solidFill>
                  <a:srgbClr val="EA5429"/>
                </a:solidFill>
              </a:rPr>
              <a:t> </a:t>
            </a:r>
            <a:r>
              <a:rPr spc="65" dirty="0">
                <a:solidFill>
                  <a:srgbClr val="EA5429"/>
                </a:solidFill>
              </a:rPr>
              <a:t>РАБОТЫ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 marR="5080">
              <a:lnSpc>
                <a:spcPct val="100000"/>
              </a:lnSpc>
              <a:spcBef>
                <a:spcPts val="100"/>
              </a:spcBef>
            </a:pPr>
            <a:r>
              <a:rPr spc="130" dirty="0"/>
              <a:t>При</a:t>
            </a:r>
            <a:r>
              <a:rPr spc="-55" dirty="0"/>
              <a:t> </a:t>
            </a:r>
            <a:r>
              <a:rPr spc="100" dirty="0"/>
              <a:t>создании</a:t>
            </a:r>
            <a:r>
              <a:rPr spc="-55" dirty="0"/>
              <a:t> </a:t>
            </a:r>
            <a:r>
              <a:rPr spc="105" dirty="0"/>
              <a:t>временных</a:t>
            </a:r>
            <a:r>
              <a:rPr spc="-55" dirty="0"/>
              <a:t> </a:t>
            </a:r>
            <a:r>
              <a:rPr spc="90" dirty="0"/>
              <a:t>рабочих</a:t>
            </a:r>
            <a:r>
              <a:rPr spc="-50" dirty="0"/>
              <a:t> </a:t>
            </a:r>
            <a:r>
              <a:rPr spc="95" dirty="0"/>
              <a:t>мест</a:t>
            </a:r>
            <a:r>
              <a:rPr spc="-55" dirty="0"/>
              <a:t> </a:t>
            </a:r>
            <a:r>
              <a:rPr spc="85" dirty="0"/>
              <a:t>предлагается </a:t>
            </a:r>
            <a:r>
              <a:rPr spc="-300" dirty="0"/>
              <a:t> </a:t>
            </a:r>
            <a:r>
              <a:rPr spc="110" dirty="0"/>
              <a:t>возмещение</a:t>
            </a:r>
            <a:r>
              <a:rPr spc="-45" dirty="0"/>
              <a:t> </a:t>
            </a:r>
            <a:r>
              <a:rPr spc="60" dirty="0"/>
              <a:t>затрат</a:t>
            </a:r>
            <a:r>
              <a:rPr spc="-45" dirty="0"/>
              <a:t> </a:t>
            </a:r>
            <a:r>
              <a:rPr b="1" spc="40" dirty="0">
                <a:latin typeface="Tahoma"/>
                <a:cs typeface="Tahoma"/>
              </a:rPr>
              <a:t>до</a:t>
            </a:r>
            <a:r>
              <a:rPr b="1" spc="-15" dirty="0">
                <a:latin typeface="Tahoma"/>
                <a:cs typeface="Tahoma"/>
              </a:rPr>
              <a:t> </a:t>
            </a:r>
            <a:r>
              <a:rPr b="1" spc="-5" dirty="0">
                <a:latin typeface="Tahoma"/>
                <a:cs typeface="Tahoma"/>
              </a:rPr>
              <a:t>69</a:t>
            </a:r>
            <a:r>
              <a:rPr b="1" spc="-15" dirty="0">
                <a:latin typeface="Tahoma"/>
                <a:cs typeface="Tahoma"/>
              </a:rPr>
              <a:t> </a:t>
            </a:r>
            <a:r>
              <a:rPr b="1" spc="-65" dirty="0">
                <a:latin typeface="Tahoma"/>
                <a:cs typeface="Tahoma"/>
              </a:rPr>
              <a:t>588,1</a:t>
            </a:r>
            <a:r>
              <a:rPr b="1" spc="-15" dirty="0">
                <a:latin typeface="Tahoma"/>
                <a:cs typeface="Tahoma"/>
              </a:rPr>
              <a:t> </a:t>
            </a:r>
            <a:r>
              <a:rPr b="1" spc="135" dirty="0">
                <a:latin typeface="Tahoma"/>
                <a:cs typeface="Tahoma"/>
              </a:rPr>
              <a:t>₽</a:t>
            </a:r>
            <a:r>
              <a:rPr b="1" spc="-15" dirty="0">
                <a:latin typeface="Tahoma"/>
                <a:cs typeface="Tahoma"/>
              </a:rPr>
              <a:t> </a:t>
            </a:r>
            <a:r>
              <a:rPr spc="65" dirty="0"/>
              <a:t>(включая</a:t>
            </a:r>
            <a:r>
              <a:rPr spc="-45" dirty="0"/>
              <a:t> </a:t>
            </a:r>
            <a:r>
              <a:rPr spc="70" dirty="0"/>
              <a:t>затраты</a:t>
            </a:r>
          </a:p>
          <a:p>
            <a:pPr marL="140335" marR="20955">
              <a:lnSpc>
                <a:spcPct val="100000"/>
              </a:lnSpc>
            </a:pPr>
            <a:r>
              <a:rPr spc="85" dirty="0"/>
              <a:t>на</a:t>
            </a:r>
            <a:r>
              <a:rPr spc="-45" dirty="0"/>
              <a:t> </a:t>
            </a:r>
            <a:r>
              <a:rPr spc="95" dirty="0"/>
              <a:t>создание</a:t>
            </a:r>
            <a:r>
              <a:rPr spc="-45" dirty="0"/>
              <a:t> </a:t>
            </a:r>
            <a:r>
              <a:rPr spc="90" dirty="0"/>
              <a:t>рабочего</a:t>
            </a:r>
            <a:r>
              <a:rPr spc="-45" dirty="0"/>
              <a:t> </a:t>
            </a:r>
            <a:r>
              <a:rPr spc="85" dirty="0"/>
              <a:t>места</a:t>
            </a:r>
            <a:r>
              <a:rPr spc="-45" dirty="0"/>
              <a:t> </a:t>
            </a:r>
            <a:r>
              <a:rPr spc="90" dirty="0"/>
              <a:t>работника</a:t>
            </a:r>
            <a:r>
              <a:rPr spc="-45" dirty="0"/>
              <a:t> </a:t>
            </a:r>
            <a:r>
              <a:rPr spc="-30" dirty="0"/>
              <a:t>10</a:t>
            </a:r>
            <a:r>
              <a:rPr spc="-45" dirty="0"/>
              <a:t> </a:t>
            </a:r>
            <a:r>
              <a:rPr spc="114" dirty="0"/>
              <a:t>000</a:t>
            </a:r>
            <a:r>
              <a:rPr spc="-45" dirty="0"/>
              <a:t> </a:t>
            </a:r>
            <a:r>
              <a:rPr spc="100" dirty="0"/>
              <a:t>рублей </a:t>
            </a:r>
            <a:r>
              <a:rPr spc="-300" dirty="0"/>
              <a:t> </a:t>
            </a:r>
            <a:r>
              <a:rPr spc="85" dirty="0"/>
              <a:t>на</a:t>
            </a:r>
            <a:r>
              <a:rPr spc="-50" dirty="0"/>
              <a:t> </a:t>
            </a:r>
            <a:r>
              <a:rPr spc="90" dirty="0"/>
              <a:t>весь</a:t>
            </a:r>
            <a:r>
              <a:rPr spc="-45" dirty="0"/>
              <a:t> </a:t>
            </a:r>
            <a:r>
              <a:rPr spc="110" dirty="0"/>
              <a:t>период</a:t>
            </a:r>
            <a:r>
              <a:rPr spc="-45" dirty="0"/>
              <a:t> </a:t>
            </a:r>
            <a:r>
              <a:rPr spc="85" dirty="0"/>
              <a:t>на</a:t>
            </a:r>
            <a:r>
              <a:rPr spc="-45" dirty="0"/>
              <a:t> </a:t>
            </a:r>
            <a:r>
              <a:rPr spc="95" dirty="0"/>
              <a:t>одного</a:t>
            </a:r>
            <a:r>
              <a:rPr spc="-50" dirty="0"/>
              <a:t> </a:t>
            </a:r>
            <a:r>
              <a:rPr spc="75" dirty="0"/>
              <a:t>работника)</a:t>
            </a:r>
            <a:r>
              <a:rPr spc="-45" dirty="0"/>
              <a:t> </a:t>
            </a:r>
            <a:r>
              <a:rPr spc="70" dirty="0"/>
              <a:t>за</a:t>
            </a:r>
            <a:r>
              <a:rPr spc="-45" dirty="0"/>
              <a:t> </a:t>
            </a:r>
            <a:r>
              <a:rPr spc="20" dirty="0"/>
              <a:t>3</a:t>
            </a:r>
            <a:r>
              <a:rPr spc="-45" dirty="0"/>
              <a:t> </a:t>
            </a:r>
            <a:r>
              <a:rPr spc="100" dirty="0"/>
              <a:t>месяца</a:t>
            </a:r>
          </a:p>
          <a:p>
            <a:pPr marL="140335">
              <a:lnSpc>
                <a:spcPct val="100000"/>
              </a:lnSpc>
            </a:pPr>
            <a:r>
              <a:rPr spc="110" dirty="0"/>
              <a:t>или</a:t>
            </a:r>
            <a:r>
              <a:rPr spc="-45" dirty="0"/>
              <a:t> </a:t>
            </a:r>
            <a:r>
              <a:rPr b="1" spc="-125" dirty="0">
                <a:latin typeface="Tahoma"/>
                <a:cs typeface="Tahoma"/>
              </a:rPr>
              <a:t>19</a:t>
            </a:r>
            <a:r>
              <a:rPr b="1" spc="-15" dirty="0">
                <a:latin typeface="Tahoma"/>
                <a:cs typeface="Tahoma"/>
              </a:rPr>
              <a:t> </a:t>
            </a:r>
            <a:r>
              <a:rPr b="1" spc="-25" dirty="0">
                <a:latin typeface="Tahoma"/>
                <a:cs typeface="Tahoma"/>
              </a:rPr>
              <a:t>862,7</a:t>
            </a:r>
            <a:r>
              <a:rPr b="1" spc="-15" dirty="0">
                <a:latin typeface="Tahoma"/>
                <a:cs typeface="Tahoma"/>
              </a:rPr>
              <a:t> </a:t>
            </a:r>
            <a:r>
              <a:rPr b="1" spc="135" dirty="0">
                <a:latin typeface="Tahoma"/>
                <a:cs typeface="Tahoma"/>
              </a:rPr>
              <a:t>₽</a:t>
            </a:r>
            <a:r>
              <a:rPr b="1" spc="-15" dirty="0">
                <a:latin typeface="Tahoma"/>
                <a:cs typeface="Tahoma"/>
              </a:rPr>
              <a:t> </a:t>
            </a:r>
            <a:r>
              <a:rPr b="1" spc="10" dirty="0">
                <a:latin typeface="Tahoma"/>
                <a:cs typeface="Tahoma"/>
              </a:rPr>
              <a:t>в</a:t>
            </a:r>
            <a:r>
              <a:rPr b="1" spc="-15" dirty="0">
                <a:latin typeface="Tahoma"/>
                <a:cs typeface="Tahoma"/>
              </a:rPr>
              <a:t> </a:t>
            </a:r>
            <a:r>
              <a:rPr b="1" spc="40" dirty="0">
                <a:latin typeface="Tahoma"/>
                <a:cs typeface="Tahoma"/>
              </a:rPr>
              <a:t>месяц</a:t>
            </a:r>
            <a:r>
              <a:rPr spc="-80" dirty="0"/>
              <a:t>.</a:t>
            </a:r>
          </a:p>
          <a:p>
            <a:pPr marL="140335">
              <a:lnSpc>
                <a:spcPct val="100000"/>
              </a:lnSpc>
            </a:pPr>
            <a:r>
              <a:rPr b="1" spc="40" dirty="0">
                <a:latin typeface="Tahoma"/>
                <a:cs typeface="Tahoma"/>
              </a:rPr>
              <a:t>Предусмотрено</a:t>
            </a:r>
            <a:r>
              <a:rPr b="1" spc="-15" dirty="0">
                <a:latin typeface="Tahoma"/>
                <a:cs typeface="Tahoma"/>
              </a:rPr>
              <a:t> </a:t>
            </a:r>
            <a:r>
              <a:rPr b="1" spc="-210" dirty="0">
                <a:latin typeface="Tahoma"/>
                <a:cs typeface="Tahoma"/>
              </a:rPr>
              <a:t>15%</a:t>
            </a:r>
            <a:r>
              <a:rPr b="1" spc="-15" dirty="0">
                <a:latin typeface="Tahoma"/>
                <a:cs typeface="Tahoma"/>
              </a:rPr>
              <a:t> </a:t>
            </a:r>
            <a:r>
              <a:rPr b="1" spc="25" dirty="0">
                <a:latin typeface="Tahoma"/>
                <a:cs typeface="Tahoma"/>
              </a:rPr>
              <a:t>авансирование.</a:t>
            </a:r>
          </a:p>
        </p:txBody>
      </p:sp>
      <p:sp>
        <p:nvSpPr>
          <p:cNvPr id="16" name="object 16"/>
          <p:cNvSpPr/>
          <p:nvPr/>
        </p:nvSpPr>
        <p:spPr>
          <a:xfrm>
            <a:off x="354787" y="979919"/>
            <a:ext cx="662940" cy="662940"/>
          </a:xfrm>
          <a:custGeom>
            <a:avLst/>
            <a:gdLst/>
            <a:ahLst/>
            <a:cxnLst/>
            <a:rect l="l" t="t" r="r" b="b"/>
            <a:pathLst>
              <a:path w="662940" h="662939">
                <a:moveTo>
                  <a:pt x="505955" y="228828"/>
                </a:moveTo>
                <a:lnTo>
                  <a:pt x="505587" y="222542"/>
                </a:lnTo>
                <a:lnTo>
                  <a:pt x="501878" y="218744"/>
                </a:lnTo>
                <a:lnTo>
                  <a:pt x="496049" y="218706"/>
                </a:lnTo>
                <a:lnTo>
                  <a:pt x="486041" y="218706"/>
                </a:lnTo>
                <a:lnTo>
                  <a:pt x="486041" y="289979"/>
                </a:lnTo>
                <a:lnTo>
                  <a:pt x="486041" y="463765"/>
                </a:lnTo>
                <a:lnTo>
                  <a:pt x="481164" y="468642"/>
                </a:lnTo>
                <a:lnTo>
                  <a:pt x="176187" y="468642"/>
                </a:lnTo>
                <a:lnTo>
                  <a:pt x="171310" y="463765"/>
                </a:lnTo>
                <a:lnTo>
                  <a:pt x="171310" y="289979"/>
                </a:lnTo>
                <a:lnTo>
                  <a:pt x="188823" y="342531"/>
                </a:lnTo>
                <a:lnTo>
                  <a:pt x="193294" y="351129"/>
                </a:lnTo>
                <a:lnTo>
                  <a:pt x="200025" y="357784"/>
                </a:lnTo>
                <a:lnTo>
                  <a:pt x="208457" y="362064"/>
                </a:lnTo>
                <a:lnTo>
                  <a:pt x="218020" y="363575"/>
                </a:lnTo>
                <a:lnTo>
                  <a:pt x="277063" y="363575"/>
                </a:lnTo>
                <a:lnTo>
                  <a:pt x="277063" y="379945"/>
                </a:lnTo>
                <a:lnTo>
                  <a:pt x="281533" y="384403"/>
                </a:lnTo>
                <a:lnTo>
                  <a:pt x="375818" y="384403"/>
                </a:lnTo>
                <a:lnTo>
                  <a:pt x="380288" y="379945"/>
                </a:lnTo>
                <a:lnTo>
                  <a:pt x="380288" y="364502"/>
                </a:lnTo>
                <a:lnTo>
                  <a:pt x="380288" y="363575"/>
                </a:lnTo>
                <a:lnTo>
                  <a:pt x="439331" y="363575"/>
                </a:lnTo>
                <a:lnTo>
                  <a:pt x="448894" y="362064"/>
                </a:lnTo>
                <a:lnTo>
                  <a:pt x="457327" y="357784"/>
                </a:lnTo>
                <a:lnTo>
                  <a:pt x="464058" y="351129"/>
                </a:lnTo>
                <a:lnTo>
                  <a:pt x="467931" y="343674"/>
                </a:lnTo>
                <a:lnTo>
                  <a:pt x="468528" y="342531"/>
                </a:lnTo>
                <a:lnTo>
                  <a:pt x="486041" y="289979"/>
                </a:lnTo>
                <a:lnTo>
                  <a:pt x="486041" y="218706"/>
                </a:lnTo>
                <a:lnTo>
                  <a:pt x="482180" y="218706"/>
                </a:lnTo>
                <a:lnTo>
                  <a:pt x="482180" y="238607"/>
                </a:lnTo>
                <a:lnTo>
                  <a:pt x="448157" y="340677"/>
                </a:lnTo>
                <a:lnTo>
                  <a:pt x="444017" y="343674"/>
                </a:lnTo>
                <a:lnTo>
                  <a:pt x="380288" y="343674"/>
                </a:lnTo>
                <a:lnTo>
                  <a:pt x="380288" y="342747"/>
                </a:lnTo>
                <a:lnTo>
                  <a:pt x="380288" y="327304"/>
                </a:lnTo>
                <a:lnTo>
                  <a:pt x="375818" y="322846"/>
                </a:lnTo>
                <a:lnTo>
                  <a:pt x="360375" y="322846"/>
                </a:lnTo>
                <a:lnTo>
                  <a:pt x="360375" y="342747"/>
                </a:lnTo>
                <a:lnTo>
                  <a:pt x="360375" y="364502"/>
                </a:lnTo>
                <a:lnTo>
                  <a:pt x="296976" y="364502"/>
                </a:lnTo>
                <a:lnTo>
                  <a:pt x="296976" y="343674"/>
                </a:lnTo>
                <a:lnTo>
                  <a:pt x="296976" y="342747"/>
                </a:lnTo>
                <a:lnTo>
                  <a:pt x="360375" y="342747"/>
                </a:lnTo>
                <a:lnTo>
                  <a:pt x="360375" y="322846"/>
                </a:lnTo>
                <a:lnTo>
                  <a:pt x="281533" y="322846"/>
                </a:lnTo>
                <a:lnTo>
                  <a:pt x="277063" y="327304"/>
                </a:lnTo>
                <a:lnTo>
                  <a:pt x="277063" y="343674"/>
                </a:lnTo>
                <a:lnTo>
                  <a:pt x="213334" y="343674"/>
                </a:lnTo>
                <a:lnTo>
                  <a:pt x="209181" y="340677"/>
                </a:lnTo>
                <a:lnTo>
                  <a:pt x="192290" y="289979"/>
                </a:lnTo>
                <a:lnTo>
                  <a:pt x="175158" y="238607"/>
                </a:lnTo>
                <a:lnTo>
                  <a:pt x="482180" y="238607"/>
                </a:lnTo>
                <a:lnTo>
                  <a:pt x="482180" y="218706"/>
                </a:lnTo>
                <a:lnTo>
                  <a:pt x="401116" y="218706"/>
                </a:lnTo>
                <a:lnTo>
                  <a:pt x="401116" y="207822"/>
                </a:lnTo>
                <a:lnTo>
                  <a:pt x="381203" y="179260"/>
                </a:lnTo>
                <a:lnTo>
                  <a:pt x="381203" y="201828"/>
                </a:lnTo>
                <a:lnTo>
                  <a:pt x="381203" y="218706"/>
                </a:lnTo>
                <a:lnTo>
                  <a:pt x="276136" y="218706"/>
                </a:lnTo>
                <a:lnTo>
                  <a:pt x="276136" y="201828"/>
                </a:lnTo>
                <a:lnTo>
                  <a:pt x="281025" y="196951"/>
                </a:lnTo>
                <a:lnTo>
                  <a:pt x="376326" y="196951"/>
                </a:lnTo>
                <a:lnTo>
                  <a:pt x="381203" y="201828"/>
                </a:lnTo>
                <a:lnTo>
                  <a:pt x="381203" y="179260"/>
                </a:lnTo>
                <a:lnTo>
                  <a:pt x="370332" y="177050"/>
                </a:lnTo>
                <a:lnTo>
                  <a:pt x="287020" y="177050"/>
                </a:lnTo>
                <a:lnTo>
                  <a:pt x="275056" y="179476"/>
                </a:lnTo>
                <a:lnTo>
                  <a:pt x="265264" y="186080"/>
                </a:lnTo>
                <a:lnTo>
                  <a:pt x="258660" y="195859"/>
                </a:lnTo>
                <a:lnTo>
                  <a:pt x="256235" y="207822"/>
                </a:lnTo>
                <a:lnTo>
                  <a:pt x="256235" y="218706"/>
                </a:lnTo>
                <a:lnTo>
                  <a:pt x="155867" y="218706"/>
                </a:lnTo>
                <a:lnTo>
                  <a:pt x="151396" y="223164"/>
                </a:lnTo>
                <a:lnTo>
                  <a:pt x="151396" y="457771"/>
                </a:lnTo>
                <a:lnTo>
                  <a:pt x="153822" y="469747"/>
                </a:lnTo>
                <a:lnTo>
                  <a:pt x="160426" y="479526"/>
                </a:lnTo>
                <a:lnTo>
                  <a:pt x="170218" y="486130"/>
                </a:lnTo>
                <a:lnTo>
                  <a:pt x="182181" y="488543"/>
                </a:lnTo>
                <a:lnTo>
                  <a:pt x="475170" y="488543"/>
                </a:lnTo>
                <a:lnTo>
                  <a:pt x="505955" y="457771"/>
                </a:lnTo>
                <a:lnTo>
                  <a:pt x="505955" y="289979"/>
                </a:lnTo>
                <a:lnTo>
                  <a:pt x="505955" y="238607"/>
                </a:lnTo>
                <a:lnTo>
                  <a:pt x="505955" y="228828"/>
                </a:lnTo>
                <a:close/>
              </a:path>
              <a:path w="662940" h="662939">
                <a:moveTo>
                  <a:pt x="662711" y="331355"/>
                </a:moveTo>
                <a:lnTo>
                  <a:pt x="659104" y="282460"/>
                </a:lnTo>
                <a:lnTo>
                  <a:pt x="648652" y="235762"/>
                </a:lnTo>
                <a:lnTo>
                  <a:pt x="644258" y="224256"/>
                </a:lnTo>
                <a:lnTo>
                  <a:pt x="644258" y="331355"/>
                </a:lnTo>
                <a:lnTo>
                  <a:pt x="640854" y="377532"/>
                </a:lnTo>
                <a:lnTo>
                  <a:pt x="630986" y="421627"/>
                </a:lnTo>
                <a:lnTo>
                  <a:pt x="615124" y="463143"/>
                </a:lnTo>
                <a:lnTo>
                  <a:pt x="593775" y="501611"/>
                </a:lnTo>
                <a:lnTo>
                  <a:pt x="567410" y="536524"/>
                </a:lnTo>
                <a:lnTo>
                  <a:pt x="536524" y="567410"/>
                </a:lnTo>
                <a:lnTo>
                  <a:pt x="501611" y="593763"/>
                </a:lnTo>
                <a:lnTo>
                  <a:pt x="463143" y="615124"/>
                </a:lnTo>
                <a:lnTo>
                  <a:pt x="421627" y="630974"/>
                </a:lnTo>
                <a:lnTo>
                  <a:pt x="377532" y="640842"/>
                </a:lnTo>
                <a:lnTo>
                  <a:pt x="331355" y="644245"/>
                </a:lnTo>
                <a:lnTo>
                  <a:pt x="285178" y="640842"/>
                </a:lnTo>
                <a:lnTo>
                  <a:pt x="241084" y="630974"/>
                </a:lnTo>
                <a:lnTo>
                  <a:pt x="199567" y="615124"/>
                </a:lnTo>
                <a:lnTo>
                  <a:pt x="161099" y="593763"/>
                </a:lnTo>
                <a:lnTo>
                  <a:pt x="126187" y="567410"/>
                </a:lnTo>
                <a:lnTo>
                  <a:pt x="95300" y="536524"/>
                </a:lnTo>
                <a:lnTo>
                  <a:pt x="68935" y="501611"/>
                </a:lnTo>
                <a:lnTo>
                  <a:pt x="47574" y="463143"/>
                </a:lnTo>
                <a:lnTo>
                  <a:pt x="31724" y="421627"/>
                </a:lnTo>
                <a:lnTo>
                  <a:pt x="21856" y="377532"/>
                </a:lnTo>
                <a:lnTo>
                  <a:pt x="18453" y="331355"/>
                </a:lnTo>
                <a:lnTo>
                  <a:pt x="21856" y="285178"/>
                </a:lnTo>
                <a:lnTo>
                  <a:pt x="31724" y="241084"/>
                </a:lnTo>
                <a:lnTo>
                  <a:pt x="47574" y="199555"/>
                </a:lnTo>
                <a:lnTo>
                  <a:pt x="68935" y="161099"/>
                </a:lnTo>
                <a:lnTo>
                  <a:pt x="95300" y="126174"/>
                </a:lnTo>
                <a:lnTo>
                  <a:pt x="126187" y="95288"/>
                </a:lnTo>
                <a:lnTo>
                  <a:pt x="161099" y="68935"/>
                </a:lnTo>
                <a:lnTo>
                  <a:pt x="199567" y="47574"/>
                </a:lnTo>
                <a:lnTo>
                  <a:pt x="241084" y="31724"/>
                </a:lnTo>
                <a:lnTo>
                  <a:pt x="285178" y="21856"/>
                </a:lnTo>
                <a:lnTo>
                  <a:pt x="331355" y="18453"/>
                </a:lnTo>
                <a:lnTo>
                  <a:pt x="377532" y="21856"/>
                </a:lnTo>
                <a:lnTo>
                  <a:pt x="421627" y="31724"/>
                </a:lnTo>
                <a:lnTo>
                  <a:pt x="463143" y="47574"/>
                </a:lnTo>
                <a:lnTo>
                  <a:pt x="501611" y="68935"/>
                </a:lnTo>
                <a:lnTo>
                  <a:pt x="536524" y="95288"/>
                </a:lnTo>
                <a:lnTo>
                  <a:pt x="567410" y="126174"/>
                </a:lnTo>
                <a:lnTo>
                  <a:pt x="593775" y="161099"/>
                </a:lnTo>
                <a:lnTo>
                  <a:pt x="615124" y="199555"/>
                </a:lnTo>
                <a:lnTo>
                  <a:pt x="630986" y="241084"/>
                </a:lnTo>
                <a:lnTo>
                  <a:pt x="640854" y="285178"/>
                </a:lnTo>
                <a:lnTo>
                  <a:pt x="644258" y="331355"/>
                </a:lnTo>
                <a:lnTo>
                  <a:pt x="644258" y="224256"/>
                </a:lnTo>
                <a:lnTo>
                  <a:pt x="609257" y="151066"/>
                </a:lnTo>
                <a:lnTo>
                  <a:pt x="581329" y="114084"/>
                </a:lnTo>
                <a:lnTo>
                  <a:pt x="548627" y="81381"/>
                </a:lnTo>
                <a:lnTo>
                  <a:pt x="511644" y="53454"/>
                </a:lnTo>
                <a:lnTo>
                  <a:pt x="470916" y="30848"/>
                </a:lnTo>
                <a:lnTo>
                  <a:pt x="426948" y="14058"/>
                </a:lnTo>
                <a:lnTo>
                  <a:pt x="380250" y="3594"/>
                </a:lnTo>
                <a:lnTo>
                  <a:pt x="331355" y="0"/>
                </a:lnTo>
                <a:lnTo>
                  <a:pt x="282460" y="3594"/>
                </a:lnTo>
                <a:lnTo>
                  <a:pt x="235762" y="14058"/>
                </a:lnTo>
                <a:lnTo>
                  <a:pt x="191795" y="30848"/>
                </a:lnTo>
                <a:lnTo>
                  <a:pt x="151066" y="53454"/>
                </a:lnTo>
                <a:lnTo>
                  <a:pt x="114084" y="81381"/>
                </a:lnTo>
                <a:lnTo>
                  <a:pt x="81381" y="114084"/>
                </a:lnTo>
                <a:lnTo>
                  <a:pt x="53454" y="151066"/>
                </a:lnTo>
                <a:lnTo>
                  <a:pt x="30848" y="191795"/>
                </a:lnTo>
                <a:lnTo>
                  <a:pt x="14046" y="235762"/>
                </a:lnTo>
                <a:lnTo>
                  <a:pt x="3594" y="282460"/>
                </a:lnTo>
                <a:lnTo>
                  <a:pt x="0" y="331355"/>
                </a:lnTo>
                <a:lnTo>
                  <a:pt x="3594" y="380250"/>
                </a:lnTo>
                <a:lnTo>
                  <a:pt x="14046" y="426948"/>
                </a:lnTo>
                <a:lnTo>
                  <a:pt x="30848" y="470916"/>
                </a:lnTo>
                <a:lnTo>
                  <a:pt x="53454" y="511644"/>
                </a:lnTo>
                <a:lnTo>
                  <a:pt x="81381" y="548627"/>
                </a:lnTo>
                <a:lnTo>
                  <a:pt x="114084" y="581329"/>
                </a:lnTo>
                <a:lnTo>
                  <a:pt x="151066" y="609257"/>
                </a:lnTo>
                <a:lnTo>
                  <a:pt x="191795" y="631863"/>
                </a:lnTo>
                <a:lnTo>
                  <a:pt x="235762" y="648652"/>
                </a:lnTo>
                <a:lnTo>
                  <a:pt x="282460" y="659117"/>
                </a:lnTo>
                <a:lnTo>
                  <a:pt x="331355" y="662711"/>
                </a:lnTo>
                <a:lnTo>
                  <a:pt x="380250" y="659117"/>
                </a:lnTo>
                <a:lnTo>
                  <a:pt x="426948" y="648652"/>
                </a:lnTo>
                <a:lnTo>
                  <a:pt x="470916" y="631863"/>
                </a:lnTo>
                <a:lnTo>
                  <a:pt x="511644" y="609257"/>
                </a:lnTo>
                <a:lnTo>
                  <a:pt x="548627" y="581329"/>
                </a:lnTo>
                <a:lnTo>
                  <a:pt x="581329" y="548627"/>
                </a:lnTo>
                <a:lnTo>
                  <a:pt x="609257" y="511644"/>
                </a:lnTo>
                <a:lnTo>
                  <a:pt x="631863" y="470916"/>
                </a:lnTo>
                <a:lnTo>
                  <a:pt x="648652" y="426948"/>
                </a:lnTo>
                <a:lnTo>
                  <a:pt x="659104" y="380250"/>
                </a:lnTo>
                <a:lnTo>
                  <a:pt x="662711" y="331355"/>
                </a:lnTo>
                <a:close/>
              </a:path>
            </a:pathLst>
          </a:custGeom>
          <a:solidFill>
            <a:srgbClr val="EA542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097928"/>
            <a:ext cx="5854065" cy="178435"/>
            <a:chOff x="0" y="3097928"/>
            <a:chExt cx="5854065" cy="178435"/>
          </a:xfrm>
        </p:grpSpPr>
        <p:sp>
          <p:nvSpPr>
            <p:cNvPr id="3" name="object 3"/>
            <p:cNvSpPr/>
            <p:nvPr/>
          </p:nvSpPr>
          <p:spPr>
            <a:xfrm>
              <a:off x="0" y="3176758"/>
              <a:ext cx="3500120" cy="99695"/>
            </a:xfrm>
            <a:custGeom>
              <a:avLst/>
              <a:gdLst/>
              <a:ahLst/>
              <a:cxnLst/>
              <a:rect l="l" t="t" r="r" b="b"/>
              <a:pathLst>
                <a:path w="3500120" h="99695">
                  <a:moveTo>
                    <a:pt x="3472920" y="0"/>
                  </a:moveTo>
                  <a:lnTo>
                    <a:pt x="0" y="0"/>
                  </a:lnTo>
                  <a:lnTo>
                    <a:pt x="0" y="99244"/>
                  </a:lnTo>
                  <a:lnTo>
                    <a:pt x="3461738" y="99244"/>
                  </a:lnTo>
                  <a:lnTo>
                    <a:pt x="3495932" y="39801"/>
                  </a:lnTo>
                  <a:lnTo>
                    <a:pt x="3499505" y="26113"/>
                  </a:lnTo>
                  <a:lnTo>
                    <a:pt x="3495904" y="13261"/>
                  </a:lnTo>
                  <a:lnTo>
                    <a:pt x="3486563" y="3729"/>
                  </a:lnTo>
                  <a:lnTo>
                    <a:pt x="3472920" y="0"/>
                  </a:lnTo>
                  <a:close/>
                </a:path>
              </a:pathLst>
            </a:custGeom>
            <a:solidFill>
              <a:srgbClr val="58B6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751796" y="3097928"/>
              <a:ext cx="3101975" cy="178435"/>
            </a:xfrm>
            <a:custGeom>
              <a:avLst/>
              <a:gdLst/>
              <a:ahLst/>
              <a:cxnLst/>
              <a:rect l="l" t="t" r="r" b="b"/>
              <a:pathLst>
                <a:path w="3101975" h="178435">
                  <a:moveTo>
                    <a:pt x="3101798" y="0"/>
                  </a:moveTo>
                  <a:lnTo>
                    <a:pt x="26585" y="0"/>
                  </a:lnTo>
                  <a:lnTo>
                    <a:pt x="12942" y="3729"/>
                  </a:lnTo>
                  <a:lnTo>
                    <a:pt x="3601" y="13261"/>
                  </a:lnTo>
                  <a:lnTo>
                    <a:pt x="0" y="26113"/>
                  </a:lnTo>
                  <a:lnTo>
                    <a:pt x="3573" y="39801"/>
                  </a:lnTo>
                  <a:lnTo>
                    <a:pt x="83114" y="178074"/>
                  </a:lnTo>
                  <a:lnTo>
                    <a:pt x="3101798" y="178074"/>
                  </a:lnTo>
                  <a:lnTo>
                    <a:pt x="3101798" y="0"/>
                  </a:lnTo>
                  <a:close/>
                </a:path>
              </a:pathLst>
            </a:custGeom>
            <a:solidFill>
              <a:srgbClr val="EA54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55" dirty="0"/>
              <a:t>ОБУЧЕНИЕ</a:t>
            </a:r>
            <a:r>
              <a:rPr spc="-10" dirty="0"/>
              <a:t> </a:t>
            </a:r>
            <a:r>
              <a:rPr spc="50" dirty="0"/>
              <a:t>И</a:t>
            </a:r>
            <a:r>
              <a:rPr spc="-10" dirty="0"/>
              <a:t> </a:t>
            </a:r>
            <a:r>
              <a:rPr spc="55" dirty="0"/>
              <a:t>ДОПОЛНИТЕЛЬНОЕ</a:t>
            </a:r>
            <a:r>
              <a:rPr spc="-10" dirty="0"/>
              <a:t> </a:t>
            </a:r>
            <a:r>
              <a:rPr spc="70" dirty="0"/>
              <a:t>ПРОФЕССИОНАЛЬНОЕ </a:t>
            </a:r>
            <a:r>
              <a:rPr spc="-340" dirty="0"/>
              <a:t> </a:t>
            </a:r>
            <a:r>
              <a:rPr spc="70" dirty="0"/>
              <a:t>ОБРАЗОВАНИЕ</a:t>
            </a:r>
            <a:r>
              <a:rPr spc="-20" dirty="0"/>
              <a:t> </a:t>
            </a:r>
            <a:r>
              <a:rPr spc="50" dirty="0"/>
              <a:t>СОТРУДНИКОВ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6346" y="1030067"/>
            <a:ext cx="4229735" cy="1483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spc="40" dirty="0">
                <a:solidFill>
                  <a:srgbClr val="0055A4"/>
                </a:solidFill>
                <a:latin typeface="Tahoma"/>
                <a:cs typeface="Tahoma"/>
              </a:rPr>
              <a:t>Дополнительное</a:t>
            </a:r>
            <a:r>
              <a:rPr sz="1200" b="1" spc="-2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200" b="1" spc="40" dirty="0">
                <a:solidFill>
                  <a:srgbClr val="0055A4"/>
                </a:solidFill>
                <a:latin typeface="Tahoma"/>
                <a:cs typeface="Tahoma"/>
              </a:rPr>
              <a:t>профессиональное</a:t>
            </a:r>
            <a:r>
              <a:rPr sz="1200" b="1" spc="-2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200" b="1" spc="40" dirty="0">
                <a:solidFill>
                  <a:srgbClr val="0055A4"/>
                </a:solidFill>
                <a:latin typeface="Tahoma"/>
                <a:cs typeface="Tahoma"/>
              </a:rPr>
              <a:t>образование </a:t>
            </a:r>
            <a:r>
              <a:rPr sz="1200" b="1" spc="-33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200" b="1" spc="30" dirty="0">
                <a:solidFill>
                  <a:srgbClr val="0055A4"/>
                </a:solidFill>
                <a:latin typeface="Tahoma"/>
                <a:cs typeface="Tahoma"/>
              </a:rPr>
              <a:t>для </a:t>
            </a:r>
            <a:r>
              <a:rPr sz="1200" b="1" spc="35" dirty="0">
                <a:solidFill>
                  <a:srgbClr val="0055A4"/>
                </a:solidFill>
                <a:latin typeface="Tahoma"/>
                <a:cs typeface="Tahoma"/>
              </a:rPr>
              <a:t>работников </a:t>
            </a:r>
            <a:r>
              <a:rPr sz="1200" b="1" spc="40" dirty="0">
                <a:solidFill>
                  <a:srgbClr val="0055A4"/>
                </a:solidFill>
                <a:latin typeface="Tahoma"/>
                <a:cs typeface="Tahoma"/>
              </a:rPr>
              <a:t>промышленных </a:t>
            </a:r>
            <a:r>
              <a:rPr sz="1200" b="1" spc="45" dirty="0">
                <a:solidFill>
                  <a:srgbClr val="0055A4"/>
                </a:solidFill>
                <a:latin typeface="Tahoma"/>
                <a:cs typeface="Tahoma"/>
              </a:rPr>
              <a:t>предприятий, </a:t>
            </a:r>
            <a:r>
              <a:rPr sz="1200" b="1" spc="5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200" b="1" spc="25" dirty="0">
                <a:solidFill>
                  <a:srgbClr val="0055A4"/>
                </a:solidFill>
                <a:latin typeface="Tahoma"/>
                <a:cs typeface="Tahoma"/>
              </a:rPr>
              <a:t>находящихся</a:t>
            </a:r>
            <a:r>
              <a:rPr sz="1200" b="1" spc="-2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200" b="1" spc="45" dirty="0">
                <a:solidFill>
                  <a:srgbClr val="0055A4"/>
                </a:solidFill>
                <a:latin typeface="Tahoma"/>
                <a:cs typeface="Tahoma"/>
              </a:rPr>
              <a:t>под</a:t>
            </a:r>
            <a:r>
              <a:rPr sz="1200" b="1" spc="-1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200" b="1" spc="60" dirty="0">
                <a:solidFill>
                  <a:srgbClr val="0055A4"/>
                </a:solidFill>
                <a:latin typeface="Tahoma"/>
                <a:cs typeface="Tahoma"/>
              </a:rPr>
              <a:t>риском</a:t>
            </a:r>
            <a:r>
              <a:rPr sz="1200" b="1" spc="-2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1200" b="1" spc="25" dirty="0">
                <a:solidFill>
                  <a:srgbClr val="0055A4"/>
                </a:solidFill>
                <a:latin typeface="Tahoma"/>
                <a:cs typeface="Tahoma"/>
              </a:rPr>
              <a:t>увольнения:</a:t>
            </a:r>
            <a:endParaRPr sz="1200">
              <a:latin typeface="Tahoma"/>
              <a:cs typeface="Tahoma"/>
            </a:endParaRPr>
          </a:p>
          <a:p>
            <a:pPr marL="86360" indent="-74295">
              <a:lnSpc>
                <a:spcPct val="100000"/>
              </a:lnSpc>
              <a:spcBef>
                <a:spcPts val="1160"/>
              </a:spcBef>
              <a:buChar char="•"/>
              <a:tabLst>
                <a:tab pos="86995" algn="l"/>
              </a:tabLst>
            </a:pPr>
            <a:r>
              <a:rPr sz="1000" spc="100" dirty="0">
                <a:solidFill>
                  <a:srgbClr val="585B5C"/>
                </a:solidFill>
                <a:latin typeface="Tahoma"/>
                <a:cs typeface="Tahoma"/>
              </a:rPr>
              <a:t>неполное</a:t>
            </a:r>
            <a:r>
              <a:rPr sz="1000" spc="-6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90" dirty="0">
                <a:solidFill>
                  <a:srgbClr val="585B5C"/>
                </a:solidFill>
                <a:latin typeface="Tahoma"/>
                <a:cs typeface="Tahoma"/>
              </a:rPr>
              <a:t>рабочее</a:t>
            </a:r>
            <a:r>
              <a:rPr sz="1000" spc="-6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70" dirty="0">
                <a:solidFill>
                  <a:srgbClr val="585B5C"/>
                </a:solidFill>
                <a:latin typeface="Tahoma"/>
                <a:cs typeface="Tahoma"/>
              </a:rPr>
              <a:t>время;</a:t>
            </a:r>
            <a:endParaRPr sz="1000">
              <a:latin typeface="Tahoma"/>
              <a:cs typeface="Tahoma"/>
            </a:endParaRPr>
          </a:p>
          <a:p>
            <a:pPr marL="86360" indent="-74295">
              <a:lnSpc>
                <a:spcPct val="100000"/>
              </a:lnSpc>
              <a:buChar char="•"/>
              <a:tabLst>
                <a:tab pos="86995" algn="l"/>
              </a:tabLst>
            </a:pPr>
            <a:r>
              <a:rPr sz="1000" spc="70" dirty="0">
                <a:solidFill>
                  <a:srgbClr val="585B5C"/>
                </a:solidFill>
                <a:latin typeface="Tahoma"/>
                <a:cs typeface="Tahoma"/>
              </a:rPr>
              <a:t>простой;</a:t>
            </a:r>
            <a:endParaRPr sz="1000">
              <a:latin typeface="Tahoma"/>
              <a:cs typeface="Tahoma"/>
            </a:endParaRPr>
          </a:p>
          <a:p>
            <a:pPr marL="86360" indent="-74295">
              <a:lnSpc>
                <a:spcPct val="100000"/>
              </a:lnSpc>
              <a:buChar char="•"/>
              <a:tabLst>
                <a:tab pos="86995" algn="l"/>
              </a:tabLst>
            </a:pPr>
            <a:r>
              <a:rPr sz="1000" spc="100" dirty="0">
                <a:solidFill>
                  <a:srgbClr val="585B5C"/>
                </a:solidFill>
                <a:latin typeface="Tahoma"/>
                <a:cs typeface="Tahoma"/>
              </a:rPr>
              <a:t>временная</a:t>
            </a:r>
            <a:r>
              <a:rPr sz="1000" spc="-5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80" dirty="0">
                <a:solidFill>
                  <a:srgbClr val="585B5C"/>
                </a:solidFill>
                <a:latin typeface="Tahoma"/>
                <a:cs typeface="Tahoma"/>
              </a:rPr>
              <a:t>остановка</a:t>
            </a:r>
            <a:r>
              <a:rPr sz="1000" spc="-5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45" dirty="0">
                <a:solidFill>
                  <a:srgbClr val="585B5C"/>
                </a:solidFill>
                <a:latin typeface="Tahoma"/>
                <a:cs typeface="Tahoma"/>
              </a:rPr>
              <a:t>работ;</a:t>
            </a:r>
            <a:endParaRPr sz="1000">
              <a:latin typeface="Tahoma"/>
              <a:cs typeface="Tahoma"/>
            </a:endParaRPr>
          </a:p>
          <a:p>
            <a:pPr marL="86360" indent="-74295">
              <a:lnSpc>
                <a:spcPct val="100000"/>
              </a:lnSpc>
              <a:buChar char="•"/>
              <a:tabLst>
                <a:tab pos="86995" algn="l"/>
              </a:tabLst>
            </a:pPr>
            <a:r>
              <a:rPr sz="1000" spc="80" dirty="0">
                <a:solidFill>
                  <a:srgbClr val="585B5C"/>
                </a:solidFill>
                <a:latin typeface="Tahoma"/>
                <a:cs typeface="Tahoma"/>
              </a:rPr>
              <a:t>отпуск</a:t>
            </a:r>
            <a:r>
              <a:rPr sz="1000" spc="-5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95" dirty="0">
                <a:solidFill>
                  <a:srgbClr val="585B5C"/>
                </a:solidFill>
                <a:latin typeface="Tahoma"/>
                <a:cs typeface="Tahoma"/>
              </a:rPr>
              <a:t>без</a:t>
            </a:r>
            <a:r>
              <a:rPr sz="1000" spc="-5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95" dirty="0">
                <a:solidFill>
                  <a:srgbClr val="585B5C"/>
                </a:solidFill>
                <a:latin typeface="Tahoma"/>
                <a:cs typeface="Tahoma"/>
              </a:rPr>
              <a:t>сохранения</a:t>
            </a:r>
            <a:r>
              <a:rPr sz="1000" spc="-5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90" dirty="0">
                <a:solidFill>
                  <a:srgbClr val="585B5C"/>
                </a:solidFill>
                <a:latin typeface="Tahoma"/>
                <a:cs typeface="Tahoma"/>
              </a:rPr>
              <a:t>заработной</a:t>
            </a:r>
            <a:r>
              <a:rPr sz="100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40" dirty="0">
                <a:solidFill>
                  <a:srgbClr val="585B5C"/>
                </a:solidFill>
                <a:latin typeface="Tahoma"/>
                <a:cs typeface="Tahoma"/>
              </a:rPr>
              <a:t>платы;</a:t>
            </a:r>
            <a:endParaRPr sz="1000">
              <a:latin typeface="Tahoma"/>
              <a:cs typeface="Tahoma"/>
            </a:endParaRPr>
          </a:p>
          <a:p>
            <a:pPr marL="86360" indent="-74295">
              <a:lnSpc>
                <a:spcPct val="100000"/>
              </a:lnSpc>
              <a:buChar char="•"/>
              <a:tabLst>
                <a:tab pos="86995" algn="l"/>
              </a:tabLst>
            </a:pPr>
            <a:r>
              <a:rPr sz="1000" spc="100" dirty="0">
                <a:solidFill>
                  <a:srgbClr val="585B5C"/>
                </a:solidFill>
                <a:latin typeface="Tahoma"/>
                <a:cs typeface="Tahoma"/>
              </a:rPr>
              <a:t>высвобождение</a:t>
            </a:r>
            <a:r>
              <a:rPr sz="1000" spc="-5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1000" spc="75" dirty="0">
                <a:solidFill>
                  <a:srgbClr val="585B5C"/>
                </a:solidFill>
                <a:latin typeface="Tahoma"/>
                <a:cs typeface="Tahoma"/>
              </a:rPr>
              <a:t>работников.</a:t>
            </a:r>
            <a:endParaRPr sz="1000">
              <a:latin typeface="Tahoma"/>
              <a:cs typeface="Tahom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47933" y="1473780"/>
            <a:ext cx="2272052" cy="172657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55" dirty="0"/>
              <a:t>ОБУЧЕНИЕ</a:t>
            </a:r>
            <a:r>
              <a:rPr spc="-10" dirty="0"/>
              <a:t> </a:t>
            </a:r>
            <a:r>
              <a:rPr spc="50" dirty="0"/>
              <a:t>И</a:t>
            </a:r>
            <a:r>
              <a:rPr spc="-10" dirty="0"/>
              <a:t> </a:t>
            </a:r>
            <a:r>
              <a:rPr spc="55" dirty="0"/>
              <a:t>ДОПОЛНИТЕЛЬНОЕ</a:t>
            </a:r>
            <a:r>
              <a:rPr spc="-10" dirty="0"/>
              <a:t> </a:t>
            </a:r>
            <a:r>
              <a:rPr spc="70" dirty="0"/>
              <a:t>ПРОФЕССИОНАЛЬНОЕ </a:t>
            </a:r>
            <a:r>
              <a:rPr spc="-340" dirty="0"/>
              <a:t> </a:t>
            </a:r>
            <a:r>
              <a:rPr spc="70" dirty="0"/>
              <a:t>ОБРАЗОВАНИЕ</a:t>
            </a:r>
            <a:r>
              <a:rPr spc="-20" dirty="0"/>
              <a:t> </a:t>
            </a:r>
            <a:r>
              <a:rPr spc="50" dirty="0"/>
              <a:t>СОТРУДНИКОВ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16205">
              <a:lnSpc>
                <a:spcPct val="100000"/>
              </a:lnSpc>
              <a:spcBef>
                <a:spcPts val="125"/>
              </a:spcBef>
            </a:pPr>
            <a:r>
              <a:rPr spc="55" dirty="0"/>
              <a:t>Для</a:t>
            </a:r>
            <a:r>
              <a:rPr spc="-45" dirty="0"/>
              <a:t> </a:t>
            </a:r>
            <a:r>
              <a:rPr spc="10" dirty="0"/>
              <a:t>чего:</a:t>
            </a:r>
          </a:p>
          <a:p>
            <a:pPr marL="192405" marR="462280" indent="-64135">
              <a:lnSpc>
                <a:spcPts val="1130"/>
              </a:lnSpc>
              <a:spcBef>
                <a:spcPts val="960"/>
              </a:spcBef>
              <a:buChar char="•"/>
              <a:tabLst>
                <a:tab pos="198755" algn="l"/>
              </a:tabLst>
            </a:pPr>
            <a:r>
              <a:rPr sz="950" b="0" spc="80" dirty="0">
                <a:solidFill>
                  <a:srgbClr val="585B5C"/>
                </a:solidFill>
                <a:latin typeface="Tahoma"/>
                <a:cs typeface="Tahoma"/>
              </a:rPr>
              <a:t>получение</a:t>
            </a:r>
            <a:r>
              <a:rPr sz="950" b="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80" dirty="0">
                <a:solidFill>
                  <a:srgbClr val="585B5C"/>
                </a:solidFill>
                <a:latin typeface="Tahoma"/>
                <a:cs typeface="Tahoma"/>
              </a:rPr>
              <a:t>сотрудниками  </a:t>
            </a:r>
            <a:r>
              <a:rPr sz="950" b="0" spc="75" dirty="0">
                <a:solidFill>
                  <a:srgbClr val="585B5C"/>
                </a:solidFill>
                <a:latin typeface="Tahoma"/>
                <a:cs typeface="Tahoma"/>
              </a:rPr>
              <a:t>новых</a:t>
            </a:r>
            <a:r>
              <a:rPr sz="950" b="0" spc="-5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75" dirty="0">
                <a:solidFill>
                  <a:srgbClr val="585B5C"/>
                </a:solidFill>
                <a:latin typeface="Tahoma"/>
                <a:cs typeface="Tahoma"/>
              </a:rPr>
              <a:t>компетенций;</a:t>
            </a:r>
            <a:endParaRPr sz="950">
              <a:latin typeface="Tahoma"/>
              <a:cs typeface="Tahoma"/>
            </a:endParaRPr>
          </a:p>
          <a:p>
            <a:pPr marL="198120" indent="-70485">
              <a:lnSpc>
                <a:spcPts val="1085"/>
              </a:lnSpc>
              <a:buChar char="•"/>
              <a:tabLst>
                <a:tab pos="198755" algn="l"/>
              </a:tabLst>
            </a:pPr>
            <a:r>
              <a:rPr sz="950" b="0" spc="85" dirty="0">
                <a:solidFill>
                  <a:srgbClr val="585B5C"/>
                </a:solidFill>
                <a:latin typeface="Tahoma"/>
                <a:cs typeface="Tahoma"/>
              </a:rPr>
              <a:t>сохранение</a:t>
            </a:r>
            <a:r>
              <a:rPr sz="950" b="0" spc="-5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60" dirty="0">
                <a:solidFill>
                  <a:srgbClr val="585B5C"/>
                </a:solidFill>
                <a:latin typeface="Tahoma"/>
                <a:cs typeface="Tahoma"/>
              </a:rPr>
              <a:t>персонала;</a:t>
            </a:r>
            <a:endParaRPr sz="950">
              <a:latin typeface="Tahoma"/>
              <a:cs typeface="Tahoma"/>
            </a:endParaRPr>
          </a:p>
          <a:p>
            <a:pPr marL="198120" indent="-70485">
              <a:lnSpc>
                <a:spcPts val="1130"/>
              </a:lnSpc>
              <a:buChar char="•"/>
              <a:tabLst>
                <a:tab pos="198755" algn="l"/>
              </a:tabLst>
            </a:pPr>
            <a:r>
              <a:rPr sz="950" b="0" spc="75" dirty="0">
                <a:solidFill>
                  <a:srgbClr val="585B5C"/>
                </a:solidFill>
                <a:latin typeface="Tahoma"/>
                <a:cs typeface="Tahoma"/>
              </a:rPr>
              <a:t>рост</a:t>
            </a:r>
            <a:r>
              <a:rPr sz="950" b="0" spc="-4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90" dirty="0">
                <a:solidFill>
                  <a:srgbClr val="585B5C"/>
                </a:solidFill>
                <a:latin typeface="Tahoma"/>
                <a:cs typeface="Tahoma"/>
              </a:rPr>
              <a:t>мотивации</a:t>
            </a:r>
            <a:endParaRPr sz="950">
              <a:latin typeface="Tahoma"/>
              <a:cs typeface="Tahoma"/>
            </a:endParaRPr>
          </a:p>
          <a:p>
            <a:pPr marL="192405">
              <a:lnSpc>
                <a:spcPts val="1135"/>
              </a:lnSpc>
            </a:pPr>
            <a:r>
              <a:rPr sz="950" b="0" spc="110" dirty="0">
                <a:solidFill>
                  <a:srgbClr val="585B5C"/>
                </a:solidFill>
                <a:latin typeface="Tahoma"/>
                <a:cs typeface="Tahoma"/>
              </a:rPr>
              <a:t>и</a:t>
            </a:r>
            <a:r>
              <a:rPr sz="950" b="0" spc="-5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75" dirty="0">
                <a:solidFill>
                  <a:srgbClr val="585B5C"/>
                </a:solidFill>
                <a:latin typeface="Tahoma"/>
                <a:cs typeface="Tahoma"/>
              </a:rPr>
              <a:t>лояльности</a:t>
            </a:r>
            <a:r>
              <a:rPr sz="950" b="0" spc="-5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65" dirty="0">
                <a:solidFill>
                  <a:srgbClr val="585B5C"/>
                </a:solidFill>
                <a:latin typeface="Tahoma"/>
                <a:cs typeface="Tahoma"/>
              </a:rPr>
              <a:t>работников.</a:t>
            </a:r>
            <a:endParaRPr sz="950">
              <a:latin typeface="Tahoma"/>
              <a:cs typeface="Tahoma"/>
            </a:endParaRPr>
          </a:p>
          <a:p>
            <a:pPr marL="91440">
              <a:lnSpc>
                <a:spcPct val="100000"/>
              </a:lnSpc>
              <a:spcBef>
                <a:spcPts val="890"/>
              </a:spcBef>
            </a:pPr>
            <a:r>
              <a:rPr spc="60" dirty="0"/>
              <a:t>Вы</a:t>
            </a:r>
            <a:r>
              <a:rPr spc="-35" dirty="0"/>
              <a:t> </a:t>
            </a:r>
            <a:r>
              <a:rPr spc="25" dirty="0"/>
              <a:t>получаете:</a:t>
            </a:r>
          </a:p>
          <a:p>
            <a:pPr marL="168275" marR="5080" indent="-64135">
              <a:lnSpc>
                <a:spcPts val="1130"/>
              </a:lnSpc>
              <a:spcBef>
                <a:spcPts val="955"/>
              </a:spcBef>
              <a:buChar char="•"/>
              <a:tabLst>
                <a:tab pos="173990" algn="l"/>
              </a:tabLst>
            </a:pPr>
            <a:r>
              <a:rPr sz="950" b="0" spc="90" dirty="0">
                <a:solidFill>
                  <a:srgbClr val="585B5C"/>
                </a:solidFill>
                <a:latin typeface="Tahoma"/>
                <a:cs typeface="Tahoma"/>
              </a:rPr>
              <a:t>формирование </a:t>
            </a:r>
            <a:r>
              <a:rPr sz="950" b="0" spc="100" dirty="0">
                <a:solidFill>
                  <a:srgbClr val="585B5C"/>
                </a:solidFill>
                <a:latin typeface="Tahoma"/>
                <a:cs typeface="Tahoma"/>
              </a:rPr>
              <a:t>программ </a:t>
            </a:r>
            <a:r>
              <a:rPr sz="950" b="0" spc="10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80" dirty="0">
                <a:solidFill>
                  <a:srgbClr val="585B5C"/>
                </a:solidFill>
                <a:latin typeface="Tahoma"/>
                <a:cs typeface="Tahoma"/>
              </a:rPr>
              <a:t>обучения</a:t>
            </a:r>
            <a:r>
              <a:rPr sz="950" b="0" spc="-6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90" dirty="0">
                <a:solidFill>
                  <a:srgbClr val="585B5C"/>
                </a:solidFill>
                <a:latin typeface="Tahoma"/>
                <a:cs typeface="Tahoma"/>
              </a:rPr>
              <a:t>под</a:t>
            </a:r>
            <a:r>
              <a:rPr sz="950" b="0" spc="-5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95" dirty="0">
                <a:solidFill>
                  <a:srgbClr val="585B5C"/>
                </a:solidFill>
                <a:latin typeface="Tahoma"/>
                <a:cs typeface="Tahoma"/>
              </a:rPr>
              <a:t>ваши</a:t>
            </a:r>
            <a:r>
              <a:rPr sz="950" b="0" spc="-6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65" dirty="0">
                <a:solidFill>
                  <a:srgbClr val="585B5C"/>
                </a:solidFill>
                <a:latin typeface="Tahoma"/>
                <a:cs typeface="Tahoma"/>
              </a:rPr>
              <a:t>потребности;</a:t>
            </a:r>
            <a:endParaRPr sz="950">
              <a:latin typeface="Tahoma"/>
              <a:cs typeface="Tahoma"/>
            </a:endParaRPr>
          </a:p>
          <a:p>
            <a:pPr marL="173355" indent="-69850">
              <a:lnSpc>
                <a:spcPts val="1085"/>
              </a:lnSpc>
              <a:buChar char="•"/>
              <a:tabLst>
                <a:tab pos="173990" algn="l"/>
              </a:tabLst>
            </a:pPr>
            <a:r>
              <a:rPr sz="950" b="0" spc="85" dirty="0">
                <a:solidFill>
                  <a:srgbClr val="585B5C"/>
                </a:solidFill>
                <a:latin typeface="Tahoma"/>
                <a:cs typeface="Tahoma"/>
              </a:rPr>
              <a:t>форма</a:t>
            </a:r>
            <a:r>
              <a:rPr sz="950" b="0" spc="-5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80" dirty="0">
                <a:solidFill>
                  <a:srgbClr val="585B5C"/>
                </a:solidFill>
                <a:latin typeface="Tahoma"/>
                <a:cs typeface="Tahoma"/>
              </a:rPr>
              <a:t>обучения</a:t>
            </a:r>
            <a:r>
              <a:rPr sz="950" b="0" spc="-5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75" dirty="0">
                <a:solidFill>
                  <a:srgbClr val="585B5C"/>
                </a:solidFill>
                <a:latin typeface="Tahoma"/>
                <a:cs typeface="Tahoma"/>
              </a:rPr>
              <a:t>любая</a:t>
            </a:r>
            <a:r>
              <a:rPr sz="950" b="0" spc="-55" dirty="0">
                <a:solidFill>
                  <a:srgbClr val="585B5C"/>
                </a:solidFill>
                <a:latin typeface="Tahoma"/>
                <a:cs typeface="Tahoma"/>
              </a:rPr>
              <a:t> –</a:t>
            </a:r>
            <a:endParaRPr sz="950">
              <a:latin typeface="Tahoma"/>
              <a:cs typeface="Tahoma"/>
            </a:endParaRPr>
          </a:p>
          <a:p>
            <a:pPr marL="168275">
              <a:lnSpc>
                <a:spcPts val="1135"/>
              </a:lnSpc>
            </a:pPr>
            <a:r>
              <a:rPr sz="950" b="0" spc="45" dirty="0">
                <a:solidFill>
                  <a:srgbClr val="585B5C"/>
                </a:solidFill>
                <a:latin typeface="Tahoma"/>
                <a:cs typeface="Tahoma"/>
              </a:rPr>
              <a:t>очная,</a:t>
            </a:r>
            <a:r>
              <a:rPr sz="950" b="0" spc="-6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70" dirty="0">
                <a:solidFill>
                  <a:srgbClr val="585B5C"/>
                </a:solidFill>
                <a:latin typeface="Tahoma"/>
                <a:cs typeface="Tahoma"/>
              </a:rPr>
              <a:t>дистанционная.</a:t>
            </a:r>
            <a:endParaRPr sz="95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45" dirty="0"/>
              <a:t>Алгоритм:</a:t>
            </a:r>
          </a:p>
          <a:p>
            <a:pPr marL="77470" marR="5080" indent="-64135">
              <a:lnSpc>
                <a:spcPts val="1130"/>
              </a:lnSpc>
              <a:spcBef>
                <a:spcPts val="960"/>
              </a:spcBef>
              <a:buChar char="•"/>
              <a:tabLst>
                <a:tab pos="83820" algn="l"/>
              </a:tabLst>
            </a:pPr>
            <a:r>
              <a:rPr sz="950" b="0" spc="65" dirty="0">
                <a:solidFill>
                  <a:srgbClr val="585B5C"/>
                </a:solidFill>
                <a:latin typeface="Tahoma"/>
                <a:cs typeface="Tahoma"/>
              </a:rPr>
              <a:t>подать </a:t>
            </a:r>
            <a:r>
              <a:rPr sz="950" b="0" spc="70" dirty="0">
                <a:solidFill>
                  <a:srgbClr val="585B5C"/>
                </a:solidFill>
                <a:latin typeface="Tahoma"/>
                <a:cs typeface="Tahoma"/>
              </a:rPr>
              <a:t>заявку </a:t>
            </a:r>
            <a:r>
              <a:rPr sz="950" b="0" spc="95" dirty="0">
                <a:solidFill>
                  <a:srgbClr val="585B5C"/>
                </a:solidFill>
                <a:latin typeface="Tahoma"/>
                <a:cs typeface="Tahoma"/>
              </a:rPr>
              <a:t>с </a:t>
            </a:r>
            <a:r>
              <a:rPr sz="950" b="0" spc="105" dirty="0">
                <a:solidFill>
                  <a:srgbClr val="585B5C"/>
                </a:solidFill>
                <a:latin typeface="Tahoma"/>
                <a:cs typeface="Tahoma"/>
              </a:rPr>
              <a:t>поименным </a:t>
            </a:r>
            <a:r>
              <a:rPr sz="950" b="0" spc="95" dirty="0">
                <a:solidFill>
                  <a:srgbClr val="585B5C"/>
                </a:solidFill>
                <a:latin typeface="Tahoma"/>
                <a:cs typeface="Tahoma"/>
              </a:rPr>
              <a:t>перечнем </a:t>
            </a:r>
            <a:r>
              <a:rPr sz="950" b="0" spc="-28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85" dirty="0">
                <a:solidFill>
                  <a:srgbClr val="585B5C"/>
                </a:solidFill>
                <a:latin typeface="Tahoma"/>
                <a:cs typeface="Tahoma"/>
              </a:rPr>
              <a:t>сотрудников </a:t>
            </a:r>
            <a:r>
              <a:rPr sz="950" b="0" spc="75" dirty="0">
                <a:solidFill>
                  <a:srgbClr val="585B5C"/>
                </a:solidFill>
                <a:latin typeface="Tahoma"/>
                <a:cs typeface="Tahoma"/>
              </a:rPr>
              <a:t>для </a:t>
            </a:r>
            <a:r>
              <a:rPr sz="950" b="0" spc="90" dirty="0">
                <a:solidFill>
                  <a:srgbClr val="585B5C"/>
                </a:solidFill>
                <a:latin typeface="Tahoma"/>
                <a:cs typeface="Tahoma"/>
              </a:rPr>
              <a:t>организации </a:t>
            </a:r>
            <a:r>
              <a:rPr sz="950" b="0" spc="9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80" dirty="0">
                <a:solidFill>
                  <a:srgbClr val="585B5C"/>
                </a:solidFill>
                <a:latin typeface="Tahoma"/>
                <a:cs typeface="Tahoma"/>
              </a:rPr>
              <a:t>обучения</a:t>
            </a:r>
            <a:r>
              <a:rPr sz="950" b="0" spc="-6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75" dirty="0">
                <a:solidFill>
                  <a:srgbClr val="585B5C"/>
                </a:solidFill>
                <a:latin typeface="Tahoma"/>
                <a:cs typeface="Tahoma"/>
              </a:rPr>
              <a:t>в</a:t>
            </a:r>
            <a:r>
              <a:rPr sz="950" b="0" spc="-5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90" dirty="0">
                <a:solidFill>
                  <a:srgbClr val="585B5C"/>
                </a:solidFill>
                <a:latin typeface="Tahoma"/>
                <a:cs typeface="Tahoma"/>
              </a:rPr>
              <a:t>Центр</a:t>
            </a:r>
            <a:r>
              <a:rPr sz="950" b="0" spc="-5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70" dirty="0">
                <a:solidFill>
                  <a:srgbClr val="585B5C"/>
                </a:solidFill>
                <a:latin typeface="Tahoma"/>
                <a:cs typeface="Tahoma"/>
              </a:rPr>
              <a:t>занятости</a:t>
            </a:r>
            <a:r>
              <a:rPr sz="950" b="0" spc="-5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65" dirty="0">
                <a:solidFill>
                  <a:srgbClr val="585B5C"/>
                </a:solidFill>
                <a:latin typeface="Tahoma"/>
                <a:cs typeface="Tahoma"/>
              </a:rPr>
              <a:t>населения;</a:t>
            </a:r>
            <a:endParaRPr sz="950">
              <a:latin typeface="Tahoma"/>
              <a:cs typeface="Tahoma"/>
            </a:endParaRPr>
          </a:p>
          <a:p>
            <a:pPr marL="83185" indent="-70485">
              <a:lnSpc>
                <a:spcPts val="1085"/>
              </a:lnSpc>
              <a:buChar char="•"/>
              <a:tabLst>
                <a:tab pos="83820" algn="l"/>
              </a:tabLst>
            </a:pPr>
            <a:r>
              <a:rPr sz="950" b="0" spc="75" dirty="0">
                <a:solidFill>
                  <a:srgbClr val="585B5C"/>
                </a:solidFill>
                <a:latin typeface="Tahoma"/>
                <a:cs typeface="Tahoma"/>
              </a:rPr>
              <a:t>подписать</a:t>
            </a:r>
            <a:r>
              <a:rPr sz="950" b="0" spc="-7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90" dirty="0">
                <a:solidFill>
                  <a:srgbClr val="585B5C"/>
                </a:solidFill>
                <a:latin typeface="Tahoma"/>
                <a:cs typeface="Tahoma"/>
              </a:rPr>
              <a:t>соглашение</a:t>
            </a:r>
            <a:endParaRPr sz="950">
              <a:latin typeface="Tahoma"/>
              <a:cs typeface="Tahoma"/>
            </a:endParaRPr>
          </a:p>
          <a:p>
            <a:pPr marL="77470">
              <a:lnSpc>
                <a:spcPts val="1135"/>
              </a:lnSpc>
            </a:pPr>
            <a:r>
              <a:rPr sz="950" b="0" spc="80" dirty="0">
                <a:solidFill>
                  <a:srgbClr val="585B5C"/>
                </a:solidFill>
                <a:latin typeface="Tahoma"/>
                <a:cs typeface="Tahoma"/>
              </a:rPr>
              <a:t>о</a:t>
            </a:r>
            <a:r>
              <a:rPr sz="950" b="0" spc="-6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75" dirty="0">
                <a:solidFill>
                  <a:srgbClr val="585B5C"/>
                </a:solidFill>
                <a:latin typeface="Tahoma"/>
                <a:cs typeface="Tahoma"/>
              </a:rPr>
              <a:t>взаимодействии.</a:t>
            </a:r>
            <a:endParaRPr sz="9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ahoma"/>
              <a:cs typeface="Tahoma"/>
            </a:endParaRPr>
          </a:p>
          <a:p>
            <a:pPr marL="77470" marR="453390">
              <a:lnSpc>
                <a:spcPts val="1130"/>
              </a:lnSpc>
            </a:pPr>
            <a:r>
              <a:rPr sz="950" b="0" spc="90" dirty="0">
                <a:solidFill>
                  <a:srgbClr val="585B5C"/>
                </a:solidFill>
                <a:latin typeface="Tahoma"/>
                <a:cs typeface="Tahoma"/>
              </a:rPr>
              <a:t>Центр</a:t>
            </a:r>
            <a:r>
              <a:rPr sz="950" b="0" spc="-7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70" dirty="0">
                <a:solidFill>
                  <a:srgbClr val="585B5C"/>
                </a:solidFill>
                <a:latin typeface="Tahoma"/>
                <a:cs typeface="Tahoma"/>
              </a:rPr>
              <a:t>занятости</a:t>
            </a:r>
            <a:r>
              <a:rPr sz="950" b="0" spc="-6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80" dirty="0">
                <a:solidFill>
                  <a:srgbClr val="585B5C"/>
                </a:solidFill>
                <a:latin typeface="Tahoma"/>
                <a:cs typeface="Tahoma"/>
              </a:rPr>
              <a:t>проведет</a:t>
            </a:r>
            <a:r>
              <a:rPr sz="950" b="0" spc="-6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80" dirty="0">
                <a:solidFill>
                  <a:srgbClr val="585B5C"/>
                </a:solidFill>
                <a:latin typeface="Tahoma"/>
                <a:cs typeface="Tahoma"/>
              </a:rPr>
              <a:t>отбор </a:t>
            </a:r>
            <a:r>
              <a:rPr sz="950" b="0" spc="-28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75" dirty="0">
                <a:solidFill>
                  <a:srgbClr val="585B5C"/>
                </a:solidFill>
                <a:latin typeface="Tahoma"/>
                <a:cs typeface="Tahoma"/>
              </a:rPr>
              <a:t>образовательной</a:t>
            </a:r>
            <a:r>
              <a:rPr sz="950" b="0" spc="-5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70" dirty="0">
                <a:solidFill>
                  <a:srgbClr val="585B5C"/>
                </a:solidFill>
                <a:latin typeface="Tahoma"/>
                <a:cs typeface="Tahoma"/>
              </a:rPr>
              <a:t>организации;</a:t>
            </a:r>
            <a:endParaRPr sz="9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Tahoma"/>
              <a:cs typeface="Tahoma"/>
            </a:endParaRPr>
          </a:p>
          <a:p>
            <a:pPr marL="77470" marR="857885">
              <a:lnSpc>
                <a:spcPts val="1130"/>
              </a:lnSpc>
            </a:pPr>
            <a:r>
              <a:rPr sz="950" b="0" spc="90" dirty="0">
                <a:solidFill>
                  <a:srgbClr val="585B5C"/>
                </a:solidFill>
                <a:latin typeface="Tahoma"/>
                <a:cs typeface="Tahoma"/>
              </a:rPr>
              <a:t>Центр</a:t>
            </a:r>
            <a:r>
              <a:rPr sz="950" b="0" spc="-7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70" dirty="0">
                <a:solidFill>
                  <a:srgbClr val="585B5C"/>
                </a:solidFill>
                <a:latin typeface="Tahoma"/>
                <a:cs typeface="Tahoma"/>
              </a:rPr>
              <a:t>занятости</a:t>
            </a:r>
            <a:r>
              <a:rPr sz="950" b="0" spc="-7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75" dirty="0">
                <a:solidFill>
                  <a:srgbClr val="585B5C"/>
                </a:solidFill>
                <a:latin typeface="Tahoma"/>
                <a:cs typeface="Tahoma"/>
              </a:rPr>
              <a:t>направит </a:t>
            </a:r>
            <a:r>
              <a:rPr sz="950" b="0" spc="-28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85" dirty="0">
                <a:solidFill>
                  <a:srgbClr val="585B5C"/>
                </a:solidFill>
                <a:latin typeface="Tahoma"/>
                <a:cs typeface="Tahoma"/>
              </a:rPr>
              <a:t>сотрудников</a:t>
            </a:r>
            <a:r>
              <a:rPr sz="950" b="0" spc="-70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75" dirty="0">
                <a:solidFill>
                  <a:srgbClr val="585B5C"/>
                </a:solidFill>
                <a:latin typeface="Tahoma"/>
                <a:cs typeface="Tahoma"/>
              </a:rPr>
              <a:t>на</a:t>
            </a:r>
            <a:r>
              <a:rPr sz="950" b="0" spc="-65" dirty="0">
                <a:solidFill>
                  <a:srgbClr val="585B5C"/>
                </a:solidFill>
                <a:latin typeface="Tahoma"/>
                <a:cs typeface="Tahoma"/>
              </a:rPr>
              <a:t> </a:t>
            </a:r>
            <a:r>
              <a:rPr sz="950" b="0" spc="65" dirty="0">
                <a:solidFill>
                  <a:srgbClr val="585B5C"/>
                </a:solidFill>
                <a:latin typeface="Tahoma"/>
                <a:cs typeface="Tahoma"/>
              </a:rPr>
              <a:t>обучение.</a:t>
            </a:r>
            <a:endParaRPr sz="95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57259" y="1009153"/>
            <a:ext cx="970915" cy="274955"/>
          </a:xfrm>
          <a:custGeom>
            <a:avLst/>
            <a:gdLst/>
            <a:ahLst/>
            <a:cxnLst/>
            <a:rect l="l" t="t" r="r" b="b"/>
            <a:pathLst>
              <a:path w="970914" h="274955">
                <a:moveTo>
                  <a:pt x="916076" y="274815"/>
                </a:moveTo>
                <a:lnTo>
                  <a:pt x="54267" y="274815"/>
                </a:lnTo>
                <a:lnTo>
                  <a:pt x="33143" y="270550"/>
                </a:lnTo>
                <a:lnTo>
                  <a:pt x="15894" y="258921"/>
                </a:lnTo>
                <a:lnTo>
                  <a:pt x="4264" y="241671"/>
                </a:lnTo>
                <a:lnTo>
                  <a:pt x="0" y="220548"/>
                </a:lnTo>
                <a:lnTo>
                  <a:pt x="0" y="54267"/>
                </a:lnTo>
                <a:lnTo>
                  <a:pt x="4264" y="33143"/>
                </a:lnTo>
                <a:lnTo>
                  <a:pt x="15894" y="15894"/>
                </a:lnTo>
                <a:lnTo>
                  <a:pt x="33143" y="4264"/>
                </a:lnTo>
                <a:lnTo>
                  <a:pt x="54267" y="0"/>
                </a:lnTo>
                <a:lnTo>
                  <a:pt x="916076" y="0"/>
                </a:lnTo>
                <a:lnTo>
                  <a:pt x="937200" y="4264"/>
                </a:lnTo>
                <a:lnTo>
                  <a:pt x="954449" y="15894"/>
                </a:lnTo>
                <a:lnTo>
                  <a:pt x="966079" y="33143"/>
                </a:lnTo>
                <a:lnTo>
                  <a:pt x="970343" y="54267"/>
                </a:lnTo>
                <a:lnTo>
                  <a:pt x="970343" y="220548"/>
                </a:lnTo>
                <a:lnTo>
                  <a:pt x="966079" y="241671"/>
                </a:lnTo>
                <a:lnTo>
                  <a:pt x="954449" y="258921"/>
                </a:lnTo>
                <a:lnTo>
                  <a:pt x="937200" y="270550"/>
                </a:lnTo>
                <a:lnTo>
                  <a:pt x="916076" y="274815"/>
                </a:lnTo>
                <a:close/>
              </a:path>
            </a:pathLst>
          </a:custGeom>
          <a:ln w="12700">
            <a:solidFill>
              <a:srgbClr val="0055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57257" y="2123893"/>
            <a:ext cx="1336675" cy="274955"/>
          </a:xfrm>
          <a:custGeom>
            <a:avLst/>
            <a:gdLst/>
            <a:ahLst/>
            <a:cxnLst/>
            <a:rect l="l" t="t" r="r" b="b"/>
            <a:pathLst>
              <a:path w="1336675" h="274955">
                <a:moveTo>
                  <a:pt x="1282204" y="274815"/>
                </a:moveTo>
                <a:lnTo>
                  <a:pt x="54267" y="274815"/>
                </a:lnTo>
                <a:lnTo>
                  <a:pt x="33143" y="270550"/>
                </a:lnTo>
                <a:lnTo>
                  <a:pt x="15894" y="258921"/>
                </a:lnTo>
                <a:lnTo>
                  <a:pt x="4264" y="241671"/>
                </a:lnTo>
                <a:lnTo>
                  <a:pt x="0" y="220548"/>
                </a:lnTo>
                <a:lnTo>
                  <a:pt x="0" y="54267"/>
                </a:lnTo>
                <a:lnTo>
                  <a:pt x="4264" y="33143"/>
                </a:lnTo>
                <a:lnTo>
                  <a:pt x="15894" y="15894"/>
                </a:lnTo>
                <a:lnTo>
                  <a:pt x="33143" y="4264"/>
                </a:lnTo>
                <a:lnTo>
                  <a:pt x="54267" y="0"/>
                </a:lnTo>
                <a:lnTo>
                  <a:pt x="1282204" y="0"/>
                </a:lnTo>
                <a:lnTo>
                  <a:pt x="1303328" y="4264"/>
                </a:lnTo>
                <a:lnTo>
                  <a:pt x="1320577" y="15894"/>
                </a:lnTo>
                <a:lnTo>
                  <a:pt x="1332207" y="33143"/>
                </a:lnTo>
                <a:lnTo>
                  <a:pt x="1336471" y="54267"/>
                </a:lnTo>
                <a:lnTo>
                  <a:pt x="1336471" y="220548"/>
                </a:lnTo>
                <a:lnTo>
                  <a:pt x="1332207" y="241671"/>
                </a:lnTo>
                <a:lnTo>
                  <a:pt x="1320577" y="258921"/>
                </a:lnTo>
                <a:lnTo>
                  <a:pt x="1303328" y="270550"/>
                </a:lnTo>
                <a:lnTo>
                  <a:pt x="1282204" y="274815"/>
                </a:lnTo>
                <a:close/>
              </a:path>
            </a:pathLst>
          </a:custGeom>
          <a:ln w="12700">
            <a:solidFill>
              <a:srgbClr val="0055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0084" y="1008015"/>
            <a:ext cx="1031875" cy="274955"/>
          </a:xfrm>
          <a:custGeom>
            <a:avLst/>
            <a:gdLst/>
            <a:ahLst/>
            <a:cxnLst/>
            <a:rect l="l" t="t" r="r" b="b"/>
            <a:pathLst>
              <a:path w="1031875" h="274955">
                <a:moveTo>
                  <a:pt x="977417" y="274815"/>
                </a:moveTo>
                <a:lnTo>
                  <a:pt x="54279" y="274815"/>
                </a:lnTo>
                <a:lnTo>
                  <a:pt x="33154" y="270550"/>
                </a:lnTo>
                <a:lnTo>
                  <a:pt x="15900" y="258921"/>
                </a:lnTo>
                <a:lnTo>
                  <a:pt x="4266" y="241671"/>
                </a:lnTo>
                <a:lnTo>
                  <a:pt x="0" y="220548"/>
                </a:lnTo>
                <a:lnTo>
                  <a:pt x="0" y="54267"/>
                </a:lnTo>
                <a:lnTo>
                  <a:pt x="4266" y="33143"/>
                </a:lnTo>
                <a:lnTo>
                  <a:pt x="15900" y="15894"/>
                </a:lnTo>
                <a:lnTo>
                  <a:pt x="33154" y="4264"/>
                </a:lnTo>
                <a:lnTo>
                  <a:pt x="54279" y="0"/>
                </a:lnTo>
                <a:lnTo>
                  <a:pt x="977417" y="0"/>
                </a:lnTo>
                <a:lnTo>
                  <a:pt x="998541" y="4264"/>
                </a:lnTo>
                <a:lnTo>
                  <a:pt x="1015790" y="15894"/>
                </a:lnTo>
                <a:lnTo>
                  <a:pt x="1027420" y="33143"/>
                </a:lnTo>
                <a:lnTo>
                  <a:pt x="1031684" y="54267"/>
                </a:lnTo>
                <a:lnTo>
                  <a:pt x="1031684" y="220548"/>
                </a:lnTo>
                <a:lnTo>
                  <a:pt x="1027420" y="241671"/>
                </a:lnTo>
                <a:lnTo>
                  <a:pt x="1015790" y="258921"/>
                </a:lnTo>
                <a:lnTo>
                  <a:pt x="998541" y="270550"/>
                </a:lnTo>
                <a:lnTo>
                  <a:pt x="977417" y="274815"/>
                </a:lnTo>
                <a:close/>
              </a:path>
            </a:pathLst>
          </a:custGeom>
          <a:ln w="12700">
            <a:solidFill>
              <a:srgbClr val="0055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6938" y="2204413"/>
            <a:ext cx="88315" cy="10262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6938" y="2634490"/>
            <a:ext cx="88315" cy="10262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661112"/>
            <a:ext cx="5854065" cy="615315"/>
            <a:chOff x="0" y="2661112"/>
            <a:chExt cx="5854065" cy="615315"/>
          </a:xfrm>
        </p:grpSpPr>
        <p:sp>
          <p:nvSpPr>
            <p:cNvPr id="3" name="object 3"/>
            <p:cNvSpPr/>
            <p:nvPr/>
          </p:nvSpPr>
          <p:spPr>
            <a:xfrm>
              <a:off x="0" y="2739961"/>
              <a:ext cx="5297170" cy="536575"/>
            </a:xfrm>
            <a:custGeom>
              <a:avLst/>
              <a:gdLst/>
              <a:ahLst/>
              <a:cxnLst/>
              <a:rect l="l" t="t" r="r" b="b"/>
              <a:pathLst>
                <a:path w="5297170" h="536575">
                  <a:moveTo>
                    <a:pt x="5296687" y="26098"/>
                  </a:moveTo>
                  <a:lnTo>
                    <a:pt x="5293080" y="13258"/>
                  </a:lnTo>
                  <a:lnTo>
                    <a:pt x="5283746" y="3721"/>
                  </a:lnTo>
                  <a:lnTo>
                    <a:pt x="5270093" y="0"/>
                  </a:lnTo>
                  <a:lnTo>
                    <a:pt x="3475266" y="0"/>
                  </a:lnTo>
                  <a:lnTo>
                    <a:pt x="1244752" y="0"/>
                  </a:lnTo>
                  <a:lnTo>
                    <a:pt x="0" y="0"/>
                  </a:lnTo>
                  <a:lnTo>
                    <a:pt x="0" y="536041"/>
                  </a:lnTo>
                  <a:lnTo>
                    <a:pt x="1507210" y="536041"/>
                  </a:lnTo>
                  <a:lnTo>
                    <a:pt x="3212808" y="536041"/>
                  </a:lnTo>
                  <a:lnTo>
                    <a:pt x="5007635" y="536041"/>
                  </a:lnTo>
                  <a:lnTo>
                    <a:pt x="5293106" y="39789"/>
                  </a:lnTo>
                  <a:lnTo>
                    <a:pt x="5296687" y="26098"/>
                  </a:lnTo>
                  <a:close/>
                </a:path>
              </a:pathLst>
            </a:custGeom>
            <a:solidFill>
              <a:srgbClr val="58B6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78148" y="2661112"/>
              <a:ext cx="1975485" cy="615315"/>
            </a:xfrm>
            <a:custGeom>
              <a:avLst/>
              <a:gdLst/>
              <a:ahLst/>
              <a:cxnLst/>
              <a:rect l="l" t="t" r="r" b="b"/>
              <a:pathLst>
                <a:path w="1975485" h="615314">
                  <a:moveTo>
                    <a:pt x="1975445" y="0"/>
                  </a:moveTo>
                  <a:lnTo>
                    <a:pt x="26585" y="0"/>
                  </a:lnTo>
                  <a:lnTo>
                    <a:pt x="12942" y="3729"/>
                  </a:lnTo>
                  <a:lnTo>
                    <a:pt x="3601" y="13261"/>
                  </a:lnTo>
                  <a:lnTo>
                    <a:pt x="0" y="26113"/>
                  </a:lnTo>
                  <a:lnTo>
                    <a:pt x="3573" y="39801"/>
                  </a:lnTo>
                  <a:lnTo>
                    <a:pt x="334393" y="614890"/>
                  </a:lnTo>
                  <a:lnTo>
                    <a:pt x="1975445" y="614890"/>
                  </a:lnTo>
                  <a:lnTo>
                    <a:pt x="1975445" y="0"/>
                  </a:lnTo>
                  <a:close/>
                </a:path>
              </a:pathLst>
            </a:custGeom>
            <a:solidFill>
              <a:srgbClr val="EA54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4459" y="471064"/>
            <a:ext cx="29933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5" dirty="0"/>
              <a:t>ДОПОЛНИТЕЛЬНАЯ</a:t>
            </a:r>
            <a:r>
              <a:rPr spc="-60" dirty="0"/>
              <a:t> </a:t>
            </a:r>
            <a:r>
              <a:rPr spc="70" dirty="0"/>
              <a:t>ИНФОРМАЦИЯ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53025" y="891838"/>
            <a:ext cx="3432175" cy="1534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7015">
              <a:lnSpc>
                <a:spcPct val="100000"/>
              </a:lnSpc>
              <a:spcBef>
                <a:spcPts val="100"/>
              </a:spcBef>
            </a:pPr>
            <a:r>
              <a:rPr sz="900" spc="60" dirty="0">
                <a:solidFill>
                  <a:srgbClr val="0055A4"/>
                </a:solidFill>
                <a:latin typeface="Tahoma"/>
                <a:cs typeface="Tahoma"/>
              </a:rPr>
              <a:t>Задать </a:t>
            </a:r>
            <a:r>
              <a:rPr sz="900" spc="90" dirty="0">
                <a:solidFill>
                  <a:srgbClr val="0055A4"/>
                </a:solidFill>
                <a:latin typeface="Tahoma"/>
                <a:cs typeface="Tahoma"/>
              </a:rPr>
              <a:t>вопросы по организации </a:t>
            </a:r>
            <a:r>
              <a:rPr sz="900" spc="85" dirty="0">
                <a:solidFill>
                  <a:srgbClr val="0055A4"/>
                </a:solidFill>
                <a:latin typeface="Tahoma"/>
                <a:cs typeface="Tahoma"/>
              </a:rPr>
              <a:t>общественных </a:t>
            </a:r>
            <a:r>
              <a:rPr sz="900" spc="9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0055A4"/>
                </a:solidFill>
                <a:latin typeface="Tahoma"/>
                <a:cs typeface="Tahoma"/>
              </a:rPr>
              <a:t>работ</a:t>
            </a:r>
            <a:r>
              <a:rPr sz="900" spc="-5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spc="110" dirty="0">
                <a:solidFill>
                  <a:srgbClr val="0055A4"/>
                </a:solidFill>
                <a:latin typeface="Tahoma"/>
                <a:cs typeface="Tahoma"/>
              </a:rPr>
              <a:t>и</a:t>
            </a:r>
            <a:r>
              <a:rPr sz="900" spc="-4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spc="100" dirty="0">
                <a:solidFill>
                  <a:srgbClr val="0055A4"/>
                </a:solidFill>
                <a:latin typeface="Tahoma"/>
                <a:cs typeface="Tahoma"/>
              </a:rPr>
              <a:t>временной</a:t>
            </a:r>
            <a:r>
              <a:rPr sz="900" spc="-4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spc="70" dirty="0">
                <a:solidFill>
                  <a:srgbClr val="0055A4"/>
                </a:solidFill>
                <a:latin typeface="Tahoma"/>
                <a:cs typeface="Tahoma"/>
              </a:rPr>
              <a:t>занятости</a:t>
            </a:r>
            <a:r>
              <a:rPr sz="900" spc="-4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spc="100" dirty="0">
                <a:solidFill>
                  <a:srgbClr val="0055A4"/>
                </a:solidFill>
                <a:latin typeface="Tahoma"/>
                <a:cs typeface="Tahoma"/>
              </a:rPr>
              <a:t>можно</a:t>
            </a:r>
            <a:r>
              <a:rPr sz="900" spc="-4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spc="90" dirty="0">
                <a:solidFill>
                  <a:srgbClr val="0055A4"/>
                </a:solidFill>
                <a:latin typeface="Tahoma"/>
                <a:cs typeface="Tahoma"/>
              </a:rPr>
              <a:t>по</a:t>
            </a:r>
            <a:r>
              <a:rPr sz="900" spc="-4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0055A4"/>
                </a:solidFill>
                <a:latin typeface="Tahoma"/>
                <a:cs typeface="Tahoma"/>
              </a:rPr>
              <a:t>телефонам: </a:t>
            </a:r>
            <a:r>
              <a:rPr sz="900" spc="-26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b="1" spc="-45" dirty="0">
                <a:solidFill>
                  <a:srgbClr val="0055A4"/>
                </a:solidFill>
                <a:latin typeface="Tahoma"/>
                <a:cs typeface="Tahoma"/>
              </a:rPr>
              <a:t>320-06-51,</a:t>
            </a:r>
            <a:r>
              <a:rPr sz="900" b="1" spc="-2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b="1" spc="15" dirty="0">
                <a:solidFill>
                  <a:srgbClr val="0055A4"/>
                </a:solidFill>
                <a:latin typeface="Tahoma"/>
                <a:cs typeface="Tahoma"/>
              </a:rPr>
              <a:t>доб.</a:t>
            </a:r>
            <a:r>
              <a:rPr sz="900" b="1" spc="-1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b="1" spc="-20" dirty="0">
                <a:solidFill>
                  <a:srgbClr val="0055A4"/>
                </a:solidFill>
                <a:latin typeface="Tahoma"/>
                <a:cs typeface="Tahoma"/>
              </a:rPr>
              <a:t>7766,</a:t>
            </a:r>
            <a:r>
              <a:rPr sz="900" b="1" spc="-1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b="1" spc="-25" dirty="0">
                <a:solidFill>
                  <a:srgbClr val="0055A4"/>
                </a:solidFill>
                <a:latin typeface="Tahoma"/>
                <a:cs typeface="Tahoma"/>
              </a:rPr>
              <a:t>7767,</a:t>
            </a:r>
            <a:r>
              <a:rPr sz="900" b="1" spc="-1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b="1" spc="-5" dirty="0">
                <a:solidFill>
                  <a:srgbClr val="0055A4"/>
                </a:solidFill>
                <a:latin typeface="Tahoma"/>
                <a:cs typeface="Tahoma"/>
              </a:rPr>
              <a:t>7934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5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900" spc="60" dirty="0">
                <a:solidFill>
                  <a:srgbClr val="0055A4"/>
                </a:solidFill>
                <a:latin typeface="Tahoma"/>
                <a:cs typeface="Tahoma"/>
              </a:rPr>
              <a:t>Задать </a:t>
            </a:r>
            <a:r>
              <a:rPr sz="900" spc="90" dirty="0">
                <a:solidFill>
                  <a:srgbClr val="0055A4"/>
                </a:solidFill>
                <a:latin typeface="Tahoma"/>
                <a:cs typeface="Tahoma"/>
              </a:rPr>
              <a:t>вопросы по организации </a:t>
            </a:r>
            <a:r>
              <a:rPr sz="900" spc="80" dirty="0">
                <a:solidFill>
                  <a:srgbClr val="0055A4"/>
                </a:solidFill>
                <a:latin typeface="Tahoma"/>
                <a:cs typeface="Tahoma"/>
              </a:rPr>
              <a:t>дополнительного </a:t>
            </a:r>
            <a:r>
              <a:rPr sz="900" spc="85" dirty="0">
                <a:solidFill>
                  <a:srgbClr val="0055A4"/>
                </a:solidFill>
                <a:latin typeface="Tahoma"/>
                <a:cs typeface="Tahoma"/>
              </a:rPr>
              <a:t> профессионального</a:t>
            </a:r>
            <a:r>
              <a:rPr sz="900" spc="-5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spc="85" dirty="0">
                <a:solidFill>
                  <a:srgbClr val="0055A4"/>
                </a:solidFill>
                <a:latin typeface="Tahoma"/>
                <a:cs typeface="Tahoma"/>
              </a:rPr>
              <a:t>образования</a:t>
            </a:r>
            <a:r>
              <a:rPr sz="900" spc="-5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spc="100" dirty="0">
                <a:solidFill>
                  <a:srgbClr val="0055A4"/>
                </a:solidFill>
                <a:latin typeface="Tahoma"/>
                <a:cs typeface="Tahoma"/>
              </a:rPr>
              <a:t>можно</a:t>
            </a:r>
            <a:r>
              <a:rPr sz="900" spc="-5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spc="90" dirty="0">
                <a:solidFill>
                  <a:srgbClr val="0055A4"/>
                </a:solidFill>
                <a:latin typeface="Tahoma"/>
                <a:cs typeface="Tahoma"/>
              </a:rPr>
              <a:t>по</a:t>
            </a:r>
            <a:r>
              <a:rPr sz="900" spc="-5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0055A4"/>
                </a:solidFill>
                <a:latin typeface="Tahoma"/>
                <a:cs typeface="Tahoma"/>
              </a:rPr>
              <a:t>телефонам: </a:t>
            </a:r>
            <a:r>
              <a:rPr sz="900" spc="-26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b="1" spc="-45" dirty="0">
                <a:solidFill>
                  <a:srgbClr val="0055A4"/>
                </a:solidFill>
                <a:latin typeface="Tahoma"/>
                <a:cs typeface="Tahoma"/>
              </a:rPr>
              <a:t>320-06-51,</a:t>
            </a:r>
            <a:r>
              <a:rPr sz="900" b="1" spc="-1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b="1" spc="15" dirty="0">
                <a:solidFill>
                  <a:srgbClr val="0055A4"/>
                </a:solidFill>
                <a:latin typeface="Tahoma"/>
                <a:cs typeface="Tahoma"/>
              </a:rPr>
              <a:t>доб.</a:t>
            </a:r>
            <a:r>
              <a:rPr sz="900" b="1" spc="-1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b="1" spc="-65" dirty="0">
                <a:solidFill>
                  <a:srgbClr val="0055A4"/>
                </a:solidFill>
                <a:latin typeface="Tahoma"/>
                <a:cs typeface="Tahoma"/>
              </a:rPr>
              <a:t>7761,</a:t>
            </a:r>
            <a:r>
              <a:rPr sz="900" b="1" spc="-1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b="1" dirty="0">
                <a:solidFill>
                  <a:srgbClr val="0055A4"/>
                </a:solidFill>
                <a:latin typeface="Tahoma"/>
                <a:cs typeface="Tahoma"/>
              </a:rPr>
              <a:t>7746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50">
              <a:latin typeface="Tahoma"/>
              <a:cs typeface="Tahoma"/>
            </a:endParaRPr>
          </a:p>
          <a:p>
            <a:pPr marL="12700" marR="857885">
              <a:lnSpc>
                <a:spcPct val="100000"/>
              </a:lnSpc>
            </a:pPr>
            <a:r>
              <a:rPr sz="900" b="1" spc="25" dirty="0">
                <a:solidFill>
                  <a:srgbClr val="0055A4"/>
                </a:solidFill>
                <a:latin typeface="Tahoma"/>
                <a:cs typeface="Tahoma"/>
              </a:rPr>
              <a:t>Подать</a:t>
            </a:r>
            <a:r>
              <a:rPr sz="900" b="1" spc="-2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0055A4"/>
                </a:solidFill>
                <a:latin typeface="Tahoma"/>
                <a:cs typeface="Tahoma"/>
              </a:rPr>
              <a:t>заявку</a:t>
            </a:r>
            <a:r>
              <a:rPr sz="900" b="1" spc="-2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0055A4"/>
                </a:solidFill>
                <a:latin typeface="Tahoma"/>
                <a:cs typeface="Tahoma"/>
              </a:rPr>
              <a:t>можно</a:t>
            </a:r>
            <a:r>
              <a:rPr sz="900" b="1" spc="-2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0055A4"/>
                </a:solidFill>
                <a:latin typeface="Tahoma"/>
                <a:cs typeface="Tahoma"/>
              </a:rPr>
              <a:t>в</a:t>
            </a:r>
            <a:r>
              <a:rPr sz="900" b="1" spc="-2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0055A4"/>
                </a:solidFill>
                <a:latin typeface="Tahoma"/>
                <a:cs typeface="Tahoma"/>
              </a:rPr>
              <a:t>любом</a:t>
            </a:r>
            <a:r>
              <a:rPr sz="900" b="1" spc="-2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0055A4"/>
                </a:solidFill>
                <a:latin typeface="Tahoma"/>
                <a:cs typeface="Tahoma"/>
              </a:rPr>
              <a:t>агентстве </a:t>
            </a:r>
            <a:r>
              <a:rPr sz="900" b="1" spc="-24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0055A4"/>
                </a:solidFill>
                <a:latin typeface="Tahoma"/>
                <a:cs typeface="Tahoma"/>
              </a:rPr>
              <a:t>занятости </a:t>
            </a:r>
            <a:r>
              <a:rPr sz="900" b="1" spc="30" dirty="0">
                <a:solidFill>
                  <a:srgbClr val="0055A4"/>
                </a:solidFill>
                <a:latin typeface="Tahoma"/>
                <a:cs typeface="Tahoma"/>
              </a:rPr>
              <a:t>населения </a:t>
            </a:r>
            <a:r>
              <a:rPr sz="900" b="1" spc="25" dirty="0">
                <a:solidFill>
                  <a:srgbClr val="0055A4"/>
                </a:solidFill>
                <a:latin typeface="Tahoma"/>
                <a:cs typeface="Tahoma"/>
              </a:rPr>
              <a:t>Санкт-Петербурга </a:t>
            </a:r>
            <a:r>
              <a:rPr sz="900" b="1" spc="3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0055A4"/>
                </a:solidFill>
                <a:latin typeface="Tahoma"/>
                <a:cs typeface="Tahoma"/>
              </a:rPr>
              <a:t>(вам</a:t>
            </a:r>
            <a:r>
              <a:rPr sz="900" spc="-50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0055A4"/>
                </a:solidFill>
                <a:latin typeface="Tahoma"/>
                <a:cs typeface="Tahoma"/>
              </a:rPr>
              <a:t>помогут</a:t>
            </a:r>
            <a:r>
              <a:rPr sz="900" spc="-4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spc="100" dirty="0">
                <a:solidFill>
                  <a:srgbClr val="0055A4"/>
                </a:solidFill>
                <a:latin typeface="Tahoma"/>
                <a:cs typeface="Tahoma"/>
              </a:rPr>
              <a:t>наши</a:t>
            </a:r>
            <a:r>
              <a:rPr sz="900" spc="-45" dirty="0">
                <a:solidFill>
                  <a:srgbClr val="0055A4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0055A4"/>
                </a:solidFill>
                <a:latin typeface="Tahoma"/>
                <a:cs typeface="Tahoma"/>
              </a:rPr>
              <a:t>специалисты).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995781" y="410077"/>
            <a:ext cx="2698115" cy="2731135"/>
            <a:chOff x="2995781" y="410077"/>
            <a:chExt cx="2698115" cy="2731135"/>
          </a:xfrm>
        </p:grpSpPr>
        <p:sp>
          <p:nvSpPr>
            <p:cNvPr id="8" name="object 8"/>
            <p:cNvSpPr/>
            <p:nvPr/>
          </p:nvSpPr>
          <p:spPr>
            <a:xfrm>
              <a:off x="4770958" y="674496"/>
              <a:ext cx="491490" cy="1980564"/>
            </a:xfrm>
            <a:custGeom>
              <a:avLst/>
              <a:gdLst/>
              <a:ahLst/>
              <a:cxnLst/>
              <a:rect l="l" t="t" r="r" b="b"/>
              <a:pathLst>
                <a:path w="491489" h="1980564">
                  <a:moveTo>
                    <a:pt x="49123" y="0"/>
                  </a:moveTo>
                  <a:lnTo>
                    <a:pt x="0" y="0"/>
                  </a:lnTo>
                  <a:lnTo>
                    <a:pt x="0" y="1980107"/>
                  </a:lnTo>
                  <a:lnTo>
                    <a:pt x="49123" y="1980107"/>
                  </a:lnTo>
                  <a:lnTo>
                    <a:pt x="49123" y="0"/>
                  </a:lnTo>
                  <a:close/>
                </a:path>
                <a:path w="491489" h="1980564">
                  <a:moveTo>
                    <a:pt x="137566" y="0"/>
                  </a:moveTo>
                  <a:lnTo>
                    <a:pt x="88430" y="0"/>
                  </a:lnTo>
                  <a:lnTo>
                    <a:pt x="88430" y="1980107"/>
                  </a:lnTo>
                  <a:lnTo>
                    <a:pt x="137566" y="1980107"/>
                  </a:lnTo>
                  <a:lnTo>
                    <a:pt x="137566" y="0"/>
                  </a:lnTo>
                  <a:close/>
                </a:path>
                <a:path w="491489" h="1980564">
                  <a:moveTo>
                    <a:pt x="226009" y="0"/>
                  </a:moveTo>
                  <a:lnTo>
                    <a:pt x="176872" y="0"/>
                  </a:lnTo>
                  <a:lnTo>
                    <a:pt x="176872" y="1980107"/>
                  </a:lnTo>
                  <a:lnTo>
                    <a:pt x="226009" y="1980107"/>
                  </a:lnTo>
                  <a:lnTo>
                    <a:pt x="226009" y="0"/>
                  </a:lnTo>
                  <a:close/>
                </a:path>
                <a:path w="491489" h="1980564">
                  <a:moveTo>
                    <a:pt x="314426" y="0"/>
                  </a:moveTo>
                  <a:lnTo>
                    <a:pt x="265303" y="0"/>
                  </a:lnTo>
                  <a:lnTo>
                    <a:pt x="265303" y="1980107"/>
                  </a:lnTo>
                  <a:lnTo>
                    <a:pt x="314426" y="1980107"/>
                  </a:lnTo>
                  <a:lnTo>
                    <a:pt x="314426" y="0"/>
                  </a:lnTo>
                  <a:close/>
                </a:path>
                <a:path w="491489" h="1980564">
                  <a:moveTo>
                    <a:pt x="402882" y="0"/>
                  </a:moveTo>
                  <a:lnTo>
                    <a:pt x="353745" y="0"/>
                  </a:lnTo>
                  <a:lnTo>
                    <a:pt x="353745" y="1980107"/>
                  </a:lnTo>
                  <a:lnTo>
                    <a:pt x="402882" y="1980107"/>
                  </a:lnTo>
                  <a:lnTo>
                    <a:pt x="402882" y="0"/>
                  </a:lnTo>
                  <a:close/>
                </a:path>
                <a:path w="491489" h="1980564">
                  <a:moveTo>
                    <a:pt x="491312" y="0"/>
                  </a:moveTo>
                  <a:lnTo>
                    <a:pt x="442175" y="0"/>
                  </a:lnTo>
                  <a:lnTo>
                    <a:pt x="442175" y="1980107"/>
                  </a:lnTo>
                  <a:lnTo>
                    <a:pt x="491312" y="1980107"/>
                  </a:lnTo>
                  <a:lnTo>
                    <a:pt x="491312" y="0"/>
                  </a:lnTo>
                  <a:close/>
                </a:path>
              </a:pathLst>
            </a:custGeom>
            <a:solidFill>
              <a:srgbClr val="9EC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55841" y="410077"/>
              <a:ext cx="1537867" cy="225078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95781" y="2302786"/>
              <a:ext cx="837827" cy="837827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4224287" y="2806499"/>
            <a:ext cx="1496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spc="70" dirty="0">
                <a:solidFill>
                  <a:srgbClr val="FFFFFF"/>
                </a:solidFill>
                <a:latin typeface="Tahoma"/>
                <a:cs typeface="Tahoma"/>
              </a:rPr>
              <a:t>Телефон</a:t>
            </a:r>
            <a:r>
              <a:rPr sz="9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0" spc="85" dirty="0">
                <a:solidFill>
                  <a:srgbClr val="FFFFFF"/>
                </a:solidFill>
                <a:latin typeface="Tahoma"/>
                <a:cs typeface="Tahoma"/>
              </a:rPr>
              <a:t>горячей</a:t>
            </a:r>
            <a:r>
              <a:rPr sz="9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0" spc="100" dirty="0">
                <a:solidFill>
                  <a:srgbClr val="FFFFFF"/>
                </a:solidFill>
                <a:latin typeface="Tahoma"/>
                <a:cs typeface="Tahoma"/>
              </a:rPr>
              <a:t>линии</a:t>
            </a:r>
            <a:endParaRPr sz="9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900" spc="-25" dirty="0">
                <a:solidFill>
                  <a:srgbClr val="FFFFFF"/>
                </a:solidFill>
                <a:latin typeface="Verdana"/>
                <a:cs typeface="Verdana"/>
              </a:rPr>
              <a:t>320-06-52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6300" y="2806499"/>
            <a:ext cx="2668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95" dirty="0">
                <a:solidFill>
                  <a:srgbClr val="FFFFFF"/>
                </a:solidFill>
                <a:latin typeface="Tahoma"/>
                <a:cs typeface="Tahoma"/>
              </a:rPr>
              <a:t>Адреса</a:t>
            </a:r>
            <a:r>
              <a:rPr sz="9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0" spc="110" dirty="0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sz="9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0" spc="70" dirty="0">
                <a:solidFill>
                  <a:srgbClr val="FFFFFF"/>
                </a:solidFill>
                <a:latin typeface="Tahoma"/>
                <a:cs typeface="Tahoma"/>
              </a:rPr>
              <a:t>телефоны</a:t>
            </a:r>
            <a:r>
              <a:rPr sz="9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FFFFFF"/>
                </a:solidFill>
                <a:latin typeface="Tahoma"/>
                <a:cs typeface="Tahoma"/>
              </a:rPr>
              <a:t>Агентств</a:t>
            </a:r>
            <a:r>
              <a:rPr sz="9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0" spc="70" dirty="0">
                <a:solidFill>
                  <a:srgbClr val="FFFFFF"/>
                </a:solidFill>
                <a:latin typeface="Tahoma"/>
                <a:cs typeface="Tahoma"/>
              </a:rPr>
              <a:t>занятости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900" spc="75" dirty="0">
                <a:solidFill>
                  <a:srgbClr val="FFFFFF"/>
                </a:solidFill>
                <a:latin typeface="Tahoma"/>
                <a:cs typeface="Tahoma"/>
              </a:rPr>
              <a:t>на</a:t>
            </a:r>
            <a:r>
              <a:rPr sz="9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FFFFFF"/>
                </a:solidFill>
                <a:latin typeface="Tahoma"/>
                <a:cs typeface="Tahoma"/>
              </a:rPr>
              <a:t>сайте</a:t>
            </a:r>
            <a:r>
              <a:rPr sz="9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0" spc="90" dirty="0">
                <a:solidFill>
                  <a:srgbClr val="FFFFFF"/>
                </a:solidFill>
                <a:latin typeface="Tahoma"/>
                <a:cs typeface="Tahoma"/>
              </a:rPr>
              <a:t>Службы</a:t>
            </a:r>
            <a:r>
              <a:rPr sz="9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0" spc="70" dirty="0">
                <a:solidFill>
                  <a:srgbClr val="FFFFFF"/>
                </a:solidFill>
                <a:latin typeface="Tahoma"/>
                <a:cs typeface="Tahoma"/>
              </a:rPr>
              <a:t>занятости</a:t>
            </a:r>
            <a:r>
              <a:rPr sz="9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Verdana"/>
                <a:cs typeface="Verdana"/>
                <a:hlinkClick r:id="rId4"/>
              </a:rPr>
              <a:t>www.R21.spb.ru</a:t>
            </a:r>
            <a:endParaRPr sz="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555</Words>
  <Application>Microsoft Office PowerPoint</Application>
  <PresentationFormat>Произвольный</PresentationFormat>
  <Paragraphs>82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Calibri</vt:lpstr>
      <vt:lpstr>Montserrat</vt:lpstr>
      <vt:lpstr>Tahoma</vt:lpstr>
      <vt:lpstr>Times New Roman</vt:lpstr>
      <vt:lpstr>Verdana</vt:lpstr>
      <vt:lpstr>Wingdings</vt:lpstr>
      <vt:lpstr>Office Theme</vt:lpstr>
      <vt:lpstr>Государственная поддержка  работодателей</vt:lpstr>
      <vt:lpstr>ОБЩЕСТВЕННЫЕ  РАБОТЫ</vt:lpstr>
      <vt:lpstr>ОБРАЗОВАТЕЛЬНЫЕ ОРГАНИЗАЦИИ</vt:lpstr>
      <vt:lpstr>ОБРАЗОВАТЕЛЬНЫЕ ОРГАНИЗАЦИИ</vt:lpstr>
      <vt:lpstr>ВРЕМЕННЫЕ РАБОТЫ</vt:lpstr>
      <vt:lpstr>ВРЕМЕННЫЕ РАБОТЫ</vt:lpstr>
      <vt:lpstr>ОБУЧЕНИЕ И ДОПОЛНИТЕЛЬНОЕ ПРОФЕССИОНАЛЬНОЕ  ОБРАЗОВАНИЕ СОТРУДНИКОВ</vt:lpstr>
      <vt:lpstr>ОБУЧЕНИЕ И ДОПОЛНИТЕЛЬНОЕ ПРОФЕССИОНАЛЬНОЕ  ОБРАЗОВАНИЕ СОТРУДНИКОВ</vt:lpstr>
      <vt:lpstr>ДОПОЛНИТЕЛЬНАЯ ИНФОРМАЦИЯ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gos_poddergka_rabot_prezent</dc:title>
  <dc:creator>Рогачев Николай Александрович</dc:creator>
  <cp:lastModifiedBy>Рогачев Николай Александрович</cp:lastModifiedBy>
  <cp:revision>5</cp:revision>
  <dcterms:created xsi:type="dcterms:W3CDTF">2022-07-06T10:53:01Z</dcterms:created>
  <dcterms:modified xsi:type="dcterms:W3CDTF">2022-07-06T12:21:16Z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2022-05-31T00:00:00Z</vt:filetime>
  </property>
  <property fmtid="{D5CDD505-2E9C-101B-9397-08002B2CF9AE}" pid="3" name="Creator">
    <vt:lpwstr>Adobe Illustrator 26.0 (Macintosh)</vt:lpwstr>
  </property>
  <property fmtid="{D5CDD505-2E9C-101B-9397-08002B2CF9AE}" pid="4" name="LastSaved">
    <vt:filetime>2022-07-06T00:00:00Z</vt:filetime>
  </property>
</Properties>
</file>